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0691813"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DDC18C6-5849-48A1-8D55-72516FD60488}" type="slidenum">
              <a:t>&lt;#&gt;</a:t>
            </a:fld>
          </a:p>
        </p:txBody>
      </p:sp>
      <p:sp>
        <p:nvSpPr>
          <p:cNvPr id="4" name="PlaceHolder 3"/>
          <p:cNvSpPr>
            <a:spLocks noGrp="1"/>
          </p:cNvSpPr>
          <p:nvPr>
            <p:ph type="dt" idx="3"/>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7"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EA89F6D-AF01-4079-A429-30AC1926DF55}"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0"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2"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E61FD0C7-BAE7-4493-9A62-AEE0EF6D2704}" type="slidenum">
              <a:t>&lt;#&gt;</a:t>
            </a:fld>
          </a:p>
        </p:txBody>
      </p:sp>
      <p:sp>
        <p:nvSpPr>
          <p:cNvPr id="9" name="PlaceHolder 8"/>
          <p:cNvSpPr>
            <a:spLocks noGrp="1"/>
          </p:cNvSpPr>
          <p:nvPr>
            <p:ph type="dt" idx="3"/>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5"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8"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39"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40"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D1C399A-77D3-426E-B1BB-E7A5AB7837E0}" type="slidenum">
              <a:t>&lt;#&gt;</a:t>
            </a:fld>
          </a:p>
        </p:txBody>
      </p:sp>
      <p:sp>
        <p:nvSpPr>
          <p:cNvPr id="11" name="PlaceHolder 10"/>
          <p:cNvSpPr>
            <a:spLocks noGrp="1"/>
          </p:cNvSpPr>
          <p:nvPr>
            <p:ph type="dt" idx="3"/>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42D2804-00EB-4FC4-81CA-5F45E55B7F36}" type="slidenum">
              <a:t>&lt;#&gt;</a:t>
            </a:fld>
          </a:p>
        </p:txBody>
      </p:sp>
      <p:sp>
        <p:nvSpPr>
          <p:cNvPr id="4" name="PlaceHolder 3"/>
          <p:cNvSpPr>
            <a:spLocks noGrp="1"/>
          </p:cNvSpPr>
          <p:nvPr>
            <p:ph type="dt" idx="6"/>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7"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2A977EB-0836-48EE-A5DA-5D94E8CE8952}"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49"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BE88D0C-8D15-44C4-8887-CB9075DB28A8}" type="slidenum">
              <a:t>&lt;#&gt;</a:t>
            </a:fld>
          </a:p>
        </p:txBody>
      </p:sp>
      <p:sp>
        <p:nvSpPr>
          <p:cNvPr id="6" name="PlaceHolder 5"/>
          <p:cNvSpPr>
            <a:spLocks noGrp="1"/>
          </p:cNvSpPr>
          <p:nvPr>
            <p:ph type="dt" idx="6"/>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1"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2"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1E7B65A-2D81-4110-9838-C5F482D9B37B}"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9239FA9-AE29-436A-9F40-32114AD39368}"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B8BB916-F163-4C1E-9FEB-AEEB57A0CD0E}" type="slidenum">
              <a:t>&lt;#&gt;</a:t>
            </a:fld>
          </a:p>
        </p:txBody>
      </p:sp>
      <p:sp>
        <p:nvSpPr>
          <p:cNvPr id="5" name="PlaceHolder 4"/>
          <p:cNvSpPr>
            <a:spLocks noGrp="1"/>
          </p:cNvSpPr>
          <p:nvPr>
            <p:ph type="dt" idx="6"/>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56"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7"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8"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51F6C70-D749-4084-B9F5-6644A484435C}"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 name="PlaceHolder 2"/>
          <p:cNvSpPr>
            <a:spLocks noGrp="1"/>
          </p:cNvSpPr>
          <p:nvPr>
            <p:ph type="subTitle"/>
          </p:nvPr>
        </p:nvSpPr>
        <p:spPr>
          <a:xfrm>
            <a:off x="534240" y="1768680"/>
            <a:ext cx="9622080" cy="43840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F33AB3D-3FD4-468E-A1EF-16DF3C958BAC}"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61"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2"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25E6A5F-0DDB-470F-BD70-050626A92EF4}"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4"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5"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6"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7F109DA-22CD-4FCA-BDC1-A1E8AD0EA5D4}" type="slidenum">
              <a:t>&lt;#&gt;</a:t>
            </a:fld>
          </a:p>
        </p:txBody>
      </p:sp>
      <p:sp>
        <p:nvSpPr>
          <p:cNvPr id="8" name="PlaceHolder 7"/>
          <p:cNvSpPr>
            <a:spLocks noGrp="1"/>
          </p:cNvSpPr>
          <p:nvPr>
            <p:ph type="dt" idx="6"/>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68" name="PlaceHolder 2"/>
          <p:cNvSpPr>
            <a:spLocks noGrp="1"/>
          </p:cNvSpPr>
          <p:nvPr>
            <p:ph/>
          </p:nvPr>
        </p:nvSpPr>
        <p:spPr>
          <a:xfrm>
            <a:off x="534240" y="176868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9" name="PlaceHolder 3"/>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767BCA5-86DE-4469-B0D9-293C6E8A55E7}" type="slidenum">
              <a:t>&lt;#&gt;</a:t>
            </a:fld>
          </a:p>
        </p:txBody>
      </p:sp>
      <p:sp>
        <p:nvSpPr>
          <p:cNvPr id="7" name="PlaceHolder 6"/>
          <p:cNvSpPr>
            <a:spLocks noGrp="1"/>
          </p:cNvSpPr>
          <p:nvPr>
            <p:ph type="dt" idx="6"/>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1"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2"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3"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4" name="PlaceHolder 5"/>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8EF4E8C-EFF2-4A9E-8AD6-7324B89D7B0A}" type="slidenum">
              <a:t>&lt;#&gt;</a:t>
            </a:fld>
          </a:p>
        </p:txBody>
      </p:sp>
      <p:sp>
        <p:nvSpPr>
          <p:cNvPr id="9" name="PlaceHolder 8"/>
          <p:cNvSpPr>
            <a:spLocks noGrp="1"/>
          </p:cNvSpPr>
          <p:nvPr>
            <p:ph type="dt" idx="6"/>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76" name="PlaceHolder 2"/>
          <p:cNvSpPr>
            <a:spLocks noGrp="1"/>
          </p:cNvSpPr>
          <p:nvPr>
            <p:ph/>
          </p:nvPr>
        </p:nvSpPr>
        <p:spPr>
          <a:xfrm>
            <a:off x="534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7" name="PlaceHolder 3"/>
          <p:cNvSpPr>
            <a:spLocks noGrp="1"/>
          </p:cNvSpPr>
          <p:nvPr>
            <p:ph/>
          </p:nvPr>
        </p:nvSpPr>
        <p:spPr>
          <a:xfrm>
            <a:off x="378756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8" name="PlaceHolder 4"/>
          <p:cNvSpPr>
            <a:spLocks noGrp="1"/>
          </p:cNvSpPr>
          <p:nvPr>
            <p:ph/>
          </p:nvPr>
        </p:nvSpPr>
        <p:spPr>
          <a:xfrm>
            <a:off x="7041240" y="176868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79" name="PlaceHolder 5"/>
          <p:cNvSpPr>
            <a:spLocks noGrp="1"/>
          </p:cNvSpPr>
          <p:nvPr>
            <p:ph/>
          </p:nvPr>
        </p:nvSpPr>
        <p:spPr>
          <a:xfrm>
            <a:off x="534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0" name="PlaceHolder 6"/>
          <p:cNvSpPr>
            <a:spLocks noGrp="1"/>
          </p:cNvSpPr>
          <p:nvPr>
            <p:ph/>
          </p:nvPr>
        </p:nvSpPr>
        <p:spPr>
          <a:xfrm>
            <a:off x="378756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81" name="PlaceHolder 7"/>
          <p:cNvSpPr>
            <a:spLocks noGrp="1"/>
          </p:cNvSpPr>
          <p:nvPr>
            <p:ph/>
          </p:nvPr>
        </p:nvSpPr>
        <p:spPr>
          <a:xfrm>
            <a:off x="7041240" y="4058640"/>
            <a:ext cx="3098160" cy="2090880"/>
          </a:xfrm>
          <a:prstGeom prst="rect">
            <a:avLst/>
          </a:prstGeom>
          <a:noFill/>
          <a:ln w="0">
            <a:noFill/>
          </a:ln>
        </p:spPr>
        <p:txBody>
          <a:bodyPr lIns="0" rIns="0" tIns="0" bIns="0" anchor="t">
            <a:normAutofit/>
          </a:bodyPr>
          <a:p>
            <a:endParaRPr b="0" lang="fr-FR"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D0CF112B-B903-4771-AFA3-42B5137C4FB8}" type="slidenum">
              <a:t>&lt;#&gt;</a:t>
            </a:fld>
          </a:p>
        </p:txBody>
      </p:sp>
      <p:sp>
        <p:nvSpPr>
          <p:cNvPr id="11" name="PlaceHolder 10"/>
          <p:cNvSpPr>
            <a:spLocks noGrp="1"/>
          </p:cNvSpPr>
          <p:nvPr>
            <p:ph type="dt" idx="6"/>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8" name="PlaceHolder 2"/>
          <p:cNvSpPr>
            <a:spLocks noGrp="1"/>
          </p:cNvSpPr>
          <p:nvPr>
            <p:ph/>
          </p:nvPr>
        </p:nvSpPr>
        <p:spPr>
          <a:xfrm>
            <a:off x="534240" y="1768680"/>
            <a:ext cx="96220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BF29453-F8EF-4F77-AF83-6235BA876F19}" type="slidenum">
              <a:t>&lt;#&gt;</a:t>
            </a:fld>
          </a:p>
        </p:txBody>
      </p:sp>
      <p:sp>
        <p:nvSpPr>
          <p:cNvPr id="6" name="PlaceHolder 5"/>
          <p:cNvSpPr>
            <a:spLocks noGrp="1"/>
          </p:cNvSpPr>
          <p:nvPr>
            <p:ph type="dt" idx="3"/>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0"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1"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556FC7F-4D90-49E9-8FD6-576C553E17DF}" type="slidenum">
              <a:t>&lt;#&gt;</a:t>
            </a:fld>
          </a:p>
        </p:txBody>
      </p:sp>
      <p:sp>
        <p:nvSpPr>
          <p:cNvPr id="7" name="PlaceHolder 6"/>
          <p:cNvSpPr>
            <a:spLocks noGrp="1"/>
          </p:cNvSpPr>
          <p:nvPr>
            <p:ph type="dt" idx="3"/>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C41B5BE-5014-4451-8319-C2882FA3CAEB}"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34240" y="301320"/>
            <a:ext cx="9622080" cy="58503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46B94D7-D6A9-415A-BA26-77BF674DB013}" type="slidenum">
              <a:t>&lt;#&gt;</a:t>
            </a:fld>
          </a:p>
        </p:txBody>
      </p:sp>
      <p:sp>
        <p:nvSpPr>
          <p:cNvPr id="5" name="PlaceHolder 4"/>
          <p:cNvSpPr>
            <a:spLocks noGrp="1"/>
          </p:cNvSpPr>
          <p:nvPr>
            <p:ph type="dt" idx="3"/>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5"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16" name="PlaceHolder 3"/>
          <p:cNvSpPr>
            <a:spLocks noGrp="1"/>
          </p:cNvSpPr>
          <p:nvPr>
            <p:ph/>
          </p:nvPr>
        </p:nvSpPr>
        <p:spPr>
          <a:xfrm>
            <a:off x="546480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4"/>
          <p:cNvSpPr>
            <a:spLocks noGrp="1"/>
          </p:cNvSpPr>
          <p:nvPr>
            <p:ph/>
          </p:nvPr>
        </p:nvSpPr>
        <p:spPr>
          <a:xfrm>
            <a:off x="53424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B5E49D2-0FE0-4F3C-8583-9EF01CCDF5B3}"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19" name="PlaceHolder 2"/>
          <p:cNvSpPr>
            <a:spLocks noGrp="1"/>
          </p:cNvSpPr>
          <p:nvPr>
            <p:ph/>
          </p:nvPr>
        </p:nvSpPr>
        <p:spPr>
          <a:xfrm>
            <a:off x="534240" y="1768680"/>
            <a:ext cx="4695480" cy="4384080"/>
          </a:xfrm>
          <a:prstGeom prst="rect">
            <a:avLst/>
          </a:prstGeom>
          <a:noFill/>
          <a:ln w="0">
            <a:noFill/>
          </a:ln>
        </p:spPr>
        <p:txBody>
          <a:bodyPr lIns="0" rIns="0" tIns="0" bIns="0" anchor="t">
            <a:normAutofit/>
          </a:bodyPr>
          <a:p>
            <a:endParaRPr b="0" lang="fr-FR" sz="3200" spc="-1" strike="noStrike">
              <a:latin typeface="Arial"/>
            </a:endParaRPr>
          </a:p>
        </p:txBody>
      </p:sp>
      <p:sp>
        <p:nvSpPr>
          <p:cNvPr id="20"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4"/>
          <p:cNvSpPr>
            <a:spLocks noGrp="1"/>
          </p:cNvSpPr>
          <p:nvPr>
            <p:ph/>
          </p:nvPr>
        </p:nvSpPr>
        <p:spPr>
          <a:xfrm>
            <a:off x="5464800" y="405864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B259C41A-B41F-4728-88BD-D07966317446}" type="slidenum">
              <a:t>&lt;#&gt;</a:t>
            </a:fld>
          </a:p>
        </p:txBody>
      </p:sp>
      <p:sp>
        <p:nvSpPr>
          <p:cNvPr id="8" name="PlaceHolder 7"/>
          <p:cNvSpPr>
            <a:spLocks noGrp="1"/>
          </p:cNvSpPr>
          <p:nvPr>
            <p:ph type="dt" idx="3"/>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endParaRPr b="0" lang="fr-FR" sz="4400" spc="-1" strike="noStrike">
              <a:latin typeface="Arial"/>
            </a:endParaRPr>
          </a:p>
        </p:txBody>
      </p:sp>
      <p:sp>
        <p:nvSpPr>
          <p:cNvPr id="23" name="PlaceHolder 2"/>
          <p:cNvSpPr>
            <a:spLocks noGrp="1"/>
          </p:cNvSpPr>
          <p:nvPr>
            <p:ph/>
          </p:nvPr>
        </p:nvSpPr>
        <p:spPr>
          <a:xfrm>
            <a:off x="53424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4" name="PlaceHolder 3"/>
          <p:cNvSpPr>
            <a:spLocks noGrp="1"/>
          </p:cNvSpPr>
          <p:nvPr>
            <p:ph/>
          </p:nvPr>
        </p:nvSpPr>
        <p:spPr>
          <a:xfrm>
            <a:off x="5464800" y="1768680"/>
            <a:ext cx="46954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4"/>
          <p:cNvSpPr>
            <a:spLocks noGrp="1"/>
          </p:cNvSpPr>
          <p:nvPr>
            <p:ph/>
          </p:nvPr>
        </p:nvSpPr>
        <p:spPr>
          <a:xfrm>
            <a:off x="534240" y="4058640"/>
            <a:ext cx="9622080" cy="2090880"/>
          </a:xfrm>
          <a:prstGeom prst="rect">
            <a:avLst/>
          </a:prstGeom>
          <a:noFill/>
          <a:ln w="0">
            <a:noFill/>
          </a:ln>
        </p:spPr>
        <p:txBody>
          <a:bodyPr lIns="0" rIns="0" tIns="0" bIns="0" anchor="t">
            <a:normAutofit/>
          </a:bodyPr>
          <a:p>
            <a:endParaRPr b="0" lang="fr-FR"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3F48831-24DE-442C-B54C-64891F815E2E}" type="slidenum">
              <a:t>&lt;#&gt;</a:t>
            </a:fld>
          </a:p>
        </p:txBody>
      </p:sp>
      <p:sp>
        <p:nvSpPr>
          <p:cNvPr id="8" name="PlaceHolder 7"/>
          <p:cNvSpPr>
            <a:spLocks noGrp="1"/>
          </p:cNvSpPr>
          <p:nvPr>
            <p:ph type="dt" idx="3"/>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769920" y="6590880"/>
            <a:ext cx="3159360" cy="46980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1" name="PlaceHolder 2"/>
          <p:cNvSpPr>
            <a:spLocks noGrp="1"/>
          </p:cNvSpPr>
          <p:nvPr>
            <p:ph type="sldNum" idx="2"/>
          </p:nvPr>
        </p:nvSpPr>
        <p:spPr>
          <a:xfrm>
            <a:off x="7509600" y="6590880"/>
            <a:ext cx="2321640" cy="469800"/>
          </a:xfrm>
          <a:prstGeom prst="rect">
            <a:avLst/>
          </a:prstGeom>
          <a:noFill/>
          <a:ln w="0">
            <a:noFill/>
          </a:ln>
        </p:spPr>
        <p:txBody>
          <a:bodyPr lIns="0" rIns="0" tIns="0" bIns="0" anchor="t">
            <a:noAutofit/>
          </a:bodyPr>
          <a:lstStyle>
            <a:lvl1pPr algn="r">
              <a:lnSpc>
                <a:spcPct val="100000"/>
              </a:lnSpc>
              <a:buNone/>
              <a:defRPr b="0" lang="fr-FR" sz="1400" spc="-1" strike="noStrike">
                <a:latin typeface="Times New Roman"/>
              </a:defRPr>
            </a:lvl1pPr>
          </a:lstStyle>
          <a:p>
            <a:pPr algn="r">
              <a:lnSpc>
                <a:spcPct val="100000"/>
              </a:lnSpc>
              <a:buNone/>
            </a:pPr>
            <a:fld id="{0C037B31-D141-43F3-A7F3-F23C4BE65ED5}" type="slidenum">
              <a:rPr b="0" lang="fr-FR" sz="1400" spc="-1" strike="noStrike">
                <a:latin typeface="Times New Roman"/>
              </a:rPr>
              <a:t>&lt;numéro&gt;</a:t>
            </a:fld>
            <a:endParaRPr b="0" lang="fr-FR" sz="1400" spc="-1" strike="noStrike">
              <a:latin typeface="Times New Roman"/>
            </a:endParaRPr>
          </a:p>
        </p:txBody>
      </p:sp>
      <p:sp>
        <p:nvSpPr>
          <p:cNvPr id="2" name="PlaceHolder 3"/>
          <p:cNvSpPr>
            <a:spLocks noGrp="1"/>
          </p:cNvSpPr>
          <p:nvPr>
            <p:ph type="dt" idx="3"/>
          </p:nvPr>
        </p:nvSpPr>
        <p:spPr>
          <a:xfrm>
            <a:off x="858600" y="6590880"/>
            <a:ext cx="2321640" cy="46980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4" name="PlaceHolder 5"/>
          <p:cNvSpPr>
            <a:spLocks noGrp="1"/>
          </p:cNvSpPr>
          <p:nvPr>
            <p:ph type="body"/>
          </p:nvPr>
        </p:nvSpPr>
        <p:spPr>
          <a:xfrm>
            <a:off x="534240" y="1768680"/>
            <a:ext cx="962208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769920" y="6590880"/>
            <a:ext cx="3159360" cy="469800"/>
          </a:xfrm>
          <a:prstGeom prst="rect">
            <a:avLst/>
          </a:prstGeom>
          <a:noFill/>
          <a:ln w="0">
            <a:noFill/>
          </a:ln>
        </p:spPr>
        <p:txBody>
          <a:bodyPr lIns="0" rIns="0" tIns="0" bIns="0" anchor="t">
            <a:noAutofit/>
          </a:bodyPr>
          <a:lstStyle>
            <a:lvl1pPr algn="ctr">
              <a:lnSpc>
                <a:spcPct val="100000"/>
              </a:lnSpc>
              <a:buNone/>
              <a:defRPr b="0" lang="fr-FR" sz="1400" spc="-1" strike="noStrike">
                <a:latin typeface="Times New Roman"/>
              </a:defRPr>
            </a:lvl1pPr>
          </a:lstStyle>
          <a:p>
            <a:pPr algn="ctr">
              <a:lnSpc>
                <a:spcPct val="100000"/>
              </a:lnSpc>
              <a:buNone/>
            </a:pPr>
            <a:r>
              <a:rPr b="0" lang="fr-FR" sz="1400" spc="-1" strike="noStrike">
                <a:latin typeface="Times New Roman"/>
              </a:rPr>
              <a:t>&lt;pied de page&gt;</a:t>
            </a:r>
            <a:endParaRPr b="0" lang="fr-FR" sz="1400" spc="-1" strike="noStrike">
              <a:latin typeface="Times New Roman"/>
            </a:endParaRPr>
          </a:p>
        </p:txBody>
      </p:sp>
      <p:sp>
        <p:nvSpPr>
          <p:cNvPr id="42" name="PlaceHolder 2"/>
          <p:cNvSpPr>
            <a:spLocks noGrp="1"/>
          </p:cNvSpPr>
          <p:nvPr>
            <p:ph type="sldNum" idx="5"/>
          </p:nvPr>
        </p:nvSpPr>
        <p:spPr>
          <a:xfrm>
            <a:off x="7509600" y="6590880"/>
            <a:ext cx="2321640" cy="469800"/>
          </a:xfrm>
          <a:prstGeom prst="rect">
            <a:avLst/>
          </a:prstGeom>
          <a:noFill/>
          <a:ln w="0">
            <a:noFill/>
          </a:ln>
        </p:spPr>
        <p:txBody>
          <a:bodyPr lIns="0" rIns="0" tIns="0" bIns="0" anchor="t">
            <a:noAutofit/>
          </a:bodyPr>
          <a:lstStyle>
            <a:lvl1pPr algn="r">
              <a:lnSpc>
                <a:spcPct val="100000"/>
              </a:lnSpc>
              <a:buNone/>
              <a:defRPr b="0" lang="fr-FR" sz="1400" spc="-1" strike="noStrike">
                <a:latin typeface="Times New Roman"/>
              </a:defRPr>
            </a:lvl1pPr>
          </a:lstStyle>
          <a:p>
            <a:pPr algn="r">
              <a:lnSpc>
                <a:spcPct val="100000"/>
              </a:lnSpc>
              <a:buNone/>
            </a:pPr>
            <a:fld id="{C45706D3-7443-4D07-A9DC-C7947E5AA86A}" type="slidenum">
              <a:rPr b="0" lang="fr-FR" sz="1400" spc="-1" strike="noStrike">
                <a:latin typeface="Times New Roman"/>
              </a:rPr>
              <a:t>&lt;numéro&gt;</a:t>
            </a:fld>
            <a:endParaRPr b="0" lang="fr-FR" sz="1400" spc="-1" strike="noStrike">
              <a:latin typeface="Times New Roman"/>
            </a:endParaRPr>
          </a:p>
        </p:txBody>
      </p:sp>
      <p:sp>
        <p:nvSpPr>
          <p:cNvPr id="43" name="PlaceHolder 3"/>
          <p:cNvSpPr>
            <a:spLocks noGrp="1"/>
          </p:cNvSpPr>
          <p:nvPr>
            <p:ph type="dt" idx="6"/>
          </p:nvPr>
        </p:nvSpPr>
        <p:spPr>
          <a:xfrm>
            <a:off x="858600" y="6590880"/>
            <a:ext cx="2321640" cy="46980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44" name="PlaceHolder 4"/>
          <p:cNvSpPr>
            <a:spLocks noGrp="1"/>
          </p:cNvSpPr>
          <p:nvPr>
            <p:ph type="title"/>
          </p:nvPr>
        </p:nvSpPr>
        <p:spPr>
          <a:xfrm>
            <a:off x="534240" y="301320"/>
            <a:ext cx="9622080" cy="1261800"/>
          </a:xfrm>
          <a:prstGeom prst="rect">
            <a:avLst/>
          </a:prstGeom>
          <a:noFill/>
          <a:ln w="0">
            <a:noFill/>
          </a:ln>
        </p:spPr>
        <p:txBody>
          <a:bodyPr lIns="0" rIns="0" tIns="0" bIns="0" anchor="ctr">
            <a:noAutofit/>
          </a:bodyPr>
          <a:p>
            <a:pPr algn="ctr">
              <a:buNone/>
            </a:pPr>
            <a:r>
              <a:rPr b="0" lang="fr-FR" sz="4400" spc="-1" strike="noStrike">
                <a:latin typeface="Arial"/>
              </a:rPr>
              <a:t>Cliquez pour éditer le format du texte-titre</a:t>
            </a:r>
            <a:endParaRPr b="0" lang="fr-FR" sz="4400" spc="-1" strike="noStrike">
              <a:latin typeface="Arial"/>
            </a:endParaRPr>
          </a:p>
        </p:txBody>
      </p:sp>
      <p:sp>
        <p:nvSpPr>
          <p:cNvPr id="45" name="PlaceHolder 5"/>
          <p:cNvSpPr>
            <a:spLocks noGrp="1"/>
          </p:cNvSpPr>
          <p:nvPr>
            <p:ph type="body"/>
          </p:nvPr>
        </p:nvSpPr>
        <p:spPr>
          <a:xfrm>
            <a:off x="534240" y="1768680"/>
            <a:ext cx="962208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en.wikipedia.org/wiki/Jean_Meeus" TargetMode="External"/><Relationship Id="rId2" Type="http://schemas.openxmlformats.org/officeDocument/2006/relationships/hyperlink" Target="https://en.wikipedia.org/wiki/Sonia_Keys"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fr.wikipedia.org/wiki/JavaScript_Object_Notation"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2715480" y="1504080"/>
            <a:ext cx="5495040" cy="1367640"/>
          </a:xfrm>
          <a:prstGeom prst="rect">
            <a:avLst/>
          </a:prstGeom>
          <a:noFill/>
          <a:ln w="0">
            <a:noFill/>
          </a:ln>
        </p:spPr>
        <p:txBody>
          <a:bodyPr lIns="0" rIns="0" tIns="0" bIns="0" anchor="ctr">
            <a:noAutofit/>
          </a:bodyPr>
          <a:p>
            <a:pPr algn="ctr">
              <a:lnSpc>
                <a:spcPct val="100000"/>
              </a:lnSpc>
              <a:buNone/>
            </a:pPr>
            <a:r>
              <a:rPr b="0" lang="fr-FR" sz="5310" spc="-1" strike="noStrike">
                <a:solidFill>
                  <a:srgbClr val="c9211e"/>
                </a:solidFill>
                <a:latin typeface="Arial"/>
              </a:rPr>
              <a:t>CadsolOnLine</a:t>
            </a:r>
            <a:endParaRPr b="0" lang="fr-FR" sz="5310" spc="-1" strike="noStrike">
              <a:latin typeface="Arial"/>
            </a:endParaRPr>
          </a:p>
        </p:txBody>
      </p:sp>
      <p:sp>
        <p:nvSpPr>
          <p:cNvPr id="83" name="PlaceHolder 2"/>
          <p:cNvSpPr>
            <a:spLocks noGrp="1"/>
          </p:cNvSpPr>
          <p:nvPr>
            <p:ph type="subTitle"/>
          </p:nvPr>
        </p:nvSpPr>
        <p:spPr>
          <a:xfrm>
            <a:off x="3742920" y="2748240"/>
            <a:ext cx="3203640" cy="649800"/>
          </a:xfrm>
          <a:prstGeom prst="rect">
            <a:avLst/>
          </a:prstGeom>
          <a:noFill/>
          <a:ln w="0">
            <a:noFill/>
          </a:ln>
        </p:spPr>
        <p:txBody>
          <a:bodyPr lIns="0" rIns="0" tIns="0" bIns="0" anchor="ctr">
            <a:noAutofit/>
          </a:bodyPr>
          <a:p>
            <a:pPr algn="ctr">
              <a:lnSpc>
                <a:spcPct val="100000"/>
              </a:lnSpc>
              <a:buNone/>
            </a:pPr>
            <a:r>
              <a:rPr b="0" lang="fr-FR" sz="1600" spc="-1" strike="noStrike">
                <a:latin typeface="Arial"/>
              </a:rPr>
              <a:t>Logiciel de gnomonique</a:t>
            </a:r>
            <a:endParaRPr b="0" lang="fr-FR" sz="1600" spc="-1" strike="noStrike">
              <a:latin typeface="Arial"/>
            </a:endParaRPr>
          </a:p>
        </p:txBody>
      </p:sp>
      <p:pic>
        <p:nvPicPr>
          <p:cNvPr id="84" name="" descr=""/>
          <p:cNvPicPr/>
          <p:nvPr/>
        </p:nvPicPr>
        <p:blipFill>
          <a:blip r:embed="rId1"/>
          <a:stretch/>
        </p:blipFill>
        <p:spPr>
          <a:xfrm>
            <a:off x="716040" y="793800"/>
            <a:ext cx="1797480" cy="1718640"/>
          </a:xfrm>
          <a:prstGeom prst="rect">
            <a:avLst/>
          </a:prstGeom>
          <a:ln w="0">
            <a:noFill/>
          </a:ln>
        </p:spPr>
      </p:pic>
      <p:pic>
        <p:nvPicPr>
          <p:cNvPr id="85" name="" descr=""/>
          <p:cNvPicPr/>
          <p:nvPr/>
        </p:nvPicPr>
        <p:blipFill>
          <a:blip r:embed="rId2"/>
          <a:stretch/>
        </p:blipFill>
        <p:spPr>
          <a:xfrm>
            <a:off x="8195040" y="576720"/>
            <a:ext cx="1789560" cy="2171160"/>
          </a:xfrm>
          <a:prstGeom prst="rect">
            <a:avLst/>
          </a:prstGeom>
          <a:ln w="0">
            <a:noFill/>
          </a:ln>
        </p:spPr>
      </p:pic>
      <p:sp>
        <p:nvSpPr>
          <p:cNvPr id="86" name=""/>
          <p:cNvSpPr/>
          <p:nvPr/>
        </p:nvSpPr>
        <p:spPr>
          <a:xfrm>
            <a:off x="8408160" y="1011240"/>
            <a:ext cx="1387800" cy="599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0369a3"/>
                </a:solidFill>
                <a:latin typeface="Arial"/>
                <a:ea typeface="DejaVu Sans"/>
              </a:rPr>
              <a:t>Calcad</a:t>
            </a:r>
            <a:endParaRPr b="0" lang="fr-FR" sz="1800" spc="-1" strike="noStrike">
              <a:latin typeface="Arial"/>
            </a:endParaRPr>
          </a:p>
        </p:txBody>
      </p:sp>
      <p:sp>
        <p:nvSpPr>
          <p:cNvPr id="87" name=""/>
          <p:cNvSpPr/>
          <p:nvPr/>
        </p:nvSpPr>
        <p:spPr>
          <a:xfrm>
            <a:off x="1341360" y="4251600"/>
            <a:ext cx="8046720" cy="599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800" spc="-1" strike="noStrike">
                <a:solidFill>
                  <a:srgbClr val="c9211e"/>
                </a:solidFill>
                <a:latin typeface="Arial"/>
                <a:ea typeface="DejaVu Sans"/>
              </a:rPr>
              <a:t>par Jean-Luc Astre et Yvon Massé</a:t>
            </a:r>
            <a:endParaRPr b="0" lang="fr-FR" sz="1800" spc="-1" strike="noStrike">
              <a:latin typeface="Arial"/>
            </a:endParaRPr>
          </a:p>
        </p:txBody>
      </p:sp>
      <p:sp>
        <p:nvSpPr>
          <p:cNvPr id="88" name=""/>
          <p:cNvSpPr/>
          <p:nvPr/>
        </p:nvSpPr>
        <p:spPr>
          <a:xfrm>
            <a:off x="1145160" y="6206040"/>
            <a:ext cx="8635680" cy="444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fr-FR" sz="1200" spc="-1" strike="noStrike">
                <a:solidFill>
                  <a:srgbClr val="1c1c1c"/>
                </a:solidFill>
                <a:latin typeface="DejaVu Serif"/>
                <a:ea typeface="DejaVu Sans"/>
              </a:rPr>
              <a:t>Commission des Cadrans Solaires  Nice      12/11/2022</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Exemples 3D et 2D</a:t>
            </a:r>
            <a:endParaRPr b="0" lang="fr-FR" sz="4200" spc="-1" strike="noStrike">
              <a:latin typeface="Arial"/>
            </a:endParaRPr>
          </a:p>
        </p:txBody>
      </p:sp>
      <p:pic>
        <p:nvPicPr>
          <p:cNvPr id="113" name="" descr=""/>
          <p:cNvPicPr/>
          <p:nvPr/>
        </p:nvPicPr>
        <p:blipFill>
          <a:blip r:embed="rId1"/>
          <a:stretch/>
        </p:blipFill>
        <p:spPr>
          <a:xfrm>
            <a:off x="537840" y="3821400"/>
            <a:ext cx="5906160" cy="3108240"/>
          </a:xfrm>
          <a:prstGeom prst="rect">
            <a:avLst/>
          </a:prstGeom>
          <a:ln w="0">
            <a:noFill/>
          </a:ln>
        </p:spPr>
      </p:pic>
      <p:pic>
        <p:nvPicPr>
          <p:cNvPr id="114" name="" descr=""/>
          <p:cNvPicPr/>
          <p:nvPr/>
        </p:nvPicPr>
        <p:blipFill>
          <a:blip r:embed="rId2"/>
          <a:stretch/>
        </p:blipFill>
        <p:spPr>
          <a:xfrm>
            <a:off x="5247720" y="1662480"/>
            <a:ext cx="4904640" cy="33634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15" name="" descr=""/>
          <p:cNvPicPr/>
          <p:nvPr/>
        </p:nvPicPr>
        <p:blipFill>
          <a:blip r:embed="rId1"/>
          <a:stretch/>
        </p:blipFill>
        <p:spPr>
          <a:xfrm>
            <a:off x="537840" y="481680"/>
            <a:ext cx="9634320" cy="5621760"/>
          </a:xfrm>
          <a:prstGeom prst="rect">
            <a:avLst/>
          </a:prstGeom>
          <a:ln w="0">
            <a:noFill/>
          </a:ln>
        </p:spPr>
      </p:pic>
      <p:sp>
        <p:nvSpPr>
          <p:cNvPr id="116" name=""/>
          <p:cNvSpPr/>
          <p:nvPr/>
        </p:nvSpPr>
        <p:spPr>
          <a:xfrm>
            <a:off x="1145160" y="6284160"/>
            <a:ext cx="8635680" cy="425880"/>
          </a:xfrm>
          <a:prstGeom prst="rect">
            <a:avLst/>
          </a:prstGeom>
          <a:noFill/>
          <a:ln w="0">
            <a:noFill/>
          </a:ln>
        </p:spPr>
        <p:style>
          <a:lnRef idx="0"/>
          <a:fillRef idx="0"/>
          <a:effectRef idx="0"/>
          <a:fontRef idx="minor"/>
        </p:style>
      </p:sp>
      <p:sp>
        <p:nvSpPr>
          <p:cNvPr id="117" name=""/>
          <p:cNvSpPr/>
          <p:nvPr/>
        </p:nvSpPr>
        <p:spPr>
          <a:xfrm>
            <a:off x="556200" y="6463800"/>
            <a:ext cx="9774360" cy="357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500" spc="-1" strike="noStrike">
                <a:solidFill>
                  <a:srgbClr val="000000"/>
                </a:solidFill>
                <a:latin typeface="Arial"/>
                <a:ea typeface="DejaVu Sans"/>
              </a:rPr>
              <a:t>Sur les navigateurs,  on peut modifier la police de caractère du menu avec control+ et control-</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858600" y="632880"/>
            <a:ext cx="8973000" cy="114012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19" name="" descr=""/>
          <p:cNvPicPr/>
          <p:nvPr/>
        </p:nvPicPr>
        <p:blipFill>
          <a:blip r:embed="rId1"/>
          <a:stretch/>
        </p:blipFill>
        <p:spPr>
          <a:xfrm>
            <a:off x="622080" y="793800"/>
            <a:ext cx="9351720" cy="6235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58600" y="632880"/>
            <a:ext cx="8973000" cy="114012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21" name="" descr=""/>
          <p:cNvPicPr/>
          <p:nvPr/>
        </p:nvPicPr>
        <p:blipFill>
          <a:blip r:embed="rId1"/>
          <a:srcRect l="0" t="0" r="0" b="16450"/>
          <a:stretch/>
        </p:blipFill>
        <p:spPr>
          <a:xfrm>
            <a:off x="622080" y="793800"/>
            <a:ext cx="9351720" cy="52095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3" name="" descr=""/>
          <p:cNvPicPr/>
          <p:nvPr/>
        </p:nvPicPr>
        <p:blipFill>
          <a:blip r:embed="rId1"/>
          <a:stretch/>
        </p:blipFill>
        <p:spPr>
          <a:xfrm>
            <a:off x="532080" y="576720"/>
            <a:ext cx="9767160" cy="65127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pic>
        <p:nvPicPr>
          <p:cNvPr id="125" name="" descr=""/>
          <p:cNvPicPr/>
          <p:nvPr/>
        </p:nvPicPr>
        <p:blipFill>
          <a:blip r:embed="rId1"/>
          <a:srcRect l="0" t="0" r="26242" b="0"/>
          <a:stretch/>
        </p:blipFill>
        <p:spPr>
          <a:xfrm>
            <a:off x="1962360" y="576720"/>
            <a:ext cx="7229520" cy="55267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buNone/>
            </a:pPr>
            <a:endParaRPr b="0" lang="fr-FR" sz="4400" spc="-1" strike="noStrike">
              <a:latin typeface="Arial"/>
            </a:endParaRPr>
          </a:p>
        </p:txBody>
      </p:sp>
      <p:pic>
        <p:nvPicPr>
          <p:cNvPr id="127" name="" descr=""/>
          <p:cNvPicPr/>
          <p:nvPr/>
        </p:nvPicPr>
        <p:blipFill>
          <a:blip r:embed="rId1"/>
          <a:stretch/>
        </p:blipFill>
        <p:spPr>
          <a:xfrm>
            <a:off x="1718640" y="1959840"/>
            <a:ext cx="7252560" cy="3965400"/>
          </a:xfrm>
          <a:prstGeom prst="rect">
            <a:avLst/>
          </a:prstGeom>
          <a:ln w="0">
            <a:noFill/>
          </a:ln>
        </p:spPr>
      </p:pic>
      <p:pic>
        <p:nvPicPr>
          <p:cNvPr id="128" name="" descr=""/>
          <p:cNvPicPr/>
          <p:nvPr/>
        </p:nvPicPr>
        <p:blipFill>
          <a:blip r:embed="rId2"/>
          <a:stretch/>
        </p:blipFill>
        <p:spPr>
          <a:xfrm>
            <a:off x="528480" y="569880"/>
            <a:ext cx="9644760" cy="6431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endParaRPr b="0" lang="fr-FR" sz="5310" spc="-1" strike="noStrike">
              <a:latin typeface="Arial"/>
            </a:endParaRPr>
          </a:p>
        </p:txBody>
      </p:sp>
      <p:sp>
        <p:nvSpPr>
          <p:cNvPr id="130" name="PlaceHolder 2"/>
          <p:cNvSpPr>
            <a:spLocks noGrp="1"/>
          </p:cNvSpPr>
          <p:nvPr>
            <p:ph/>
          </p:nvPr>
        </p:nvSpPr>
        <p:spPr>
          <a:xfrm>
            <a:off x="858600" y="1960200"/>
            <a:ext cx="8973000" cy="396540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3859" spc="-1" strike="noStrike">
                <a:latin typeface="Arial"/>
              </a:rPr>
              <a:t> </a:t>
            </a:r>
            <a:endParaRPr b="0" lang="fr-FR" sz="3859" spc="-1" strike="noStrike">
              <a:latin typeface="Arial"/>
            </a:endParaRPr>
          </a:p>
        </p:txBody>
      </p:sp>
      <p:pic>
        <p:nvPicPr>
          <p:cNvPr id="131" name="" descr=""/>
          <p:cNvPicPr/>
          <p:nvPr/>
        </p:nvPicPr>
        <p:blipFill>
          <a:blip r:embed="rId1"/>
          <a:srcRect l="0" t="0" r="23959" b="0"/>
          <a:stretch/>
        </p:blipFill>
        <p:spPr>
          <a:xfrm>
            <a:off x="1249920" y="441720"/>
            <a:ext cx="7580880" cy="54838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1004040" y="671400"/>
            <a:ext cx="8973000" cy="114048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Les cadrans analemmatiques</a:t>
            </a:r>
            <a:endParaRPr b="0" lang="fr-FR" sz="4200" spc="-1" strike="noStrike">
              <a:latin typeface="Arial"/>
            </a:endParaRPr>
          </a:p>
        </p:txBody>
      </p:sp>
      <p:sp>
        <p:nvSpPr>
          <p:cNvPr id="133" name="PlaceHolder 2"/>
          <p:cNvSpPr>
            <a:spLocks noGrp="1"/>
          </p:cNvSpPr>
          <p:nvPr>
            <p:ph/>
          </p:nvPr>
        </p:nvSpPr>
        <p:spPr>
          <a:xfrm>
            <a:off x="858600" y="1995480"/>
            <a:ext cx="8973000" cy="4399560"/>
          </a:xfrm>
          <a:prstGeom prst="rect">
            <a:avLst/>
          </a:prstGeom>
          <a:noFill/>
          <a:ln w="0">
            <a:noFill/>
          </a:ln>
        </p:spPr>
        <p:txBody>
          <a:bodyPr lIns="0" rIns="0" tIns="0" bIns="0" anchor="t">
            <a:normAutofit/>
          </a:bodyPr>
          <a:p>
            <a:pPr marL="432000" indent="-324000" algn="just">
              <a:lnSpc>
                <a:spcPct val="100000"/>
              </a:lnSpc>
              <a:buClr>
                <a:srgbClr val="000000"/>
              </a:buClr>
              <a:buSzPct val="45000"/>
              <a:buFont typeface="Wingdings" charset="2"/>
              <a:buChar char=""/>
            </a:pPr>
            <a:r>
              <a:rPr b="1" lang="fr-FR" sz="2200" spc="-1" strike="noStrike">
                <a:latin typeface="Arial"/>
              </a:rPr>
              <a:t>Tracés pour toutes les orientations de style par rapport au plan du cadran : </a:t>
            </a:r>
            <a:r>
              <a:rPr b="0" lang="fr-FR" sz="2200" spc="-1" strike="noStrike">
                <a:latin typeface="Arial"/>
              </a:rPr>
              <a:t>deux angles définissent cette orientation.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Tracés sur toutes les orientations du plan de cadran :</a:t>
            </a:r>
            <a:r>
              <a:rPr b="0" lang="fr-FR" sz="2200" spc="-1" strike="noStrike">
                <a:latin typeface="Arial"/>
              </a:rPr>
              <a:t> définies de façon classique par la déclinaison et l'inclinaison.</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D'où la possibilité de simuler les cadrans de Foster-Lambert, Parent, Herstmonceux et bien d'autres.</a:t>
            </a:r>
            <a:endParaRPr b="0" lang="fr-FR" sz="2200" spc="-1" strike="noStrike">
              <a:latin typeface="Arial"/>
            </a:endParaRPr>
          </a:p>
          <a:p>
            <a:pPr algn="just">
              <a:lnSpc>
                <a:spcPct val="100000"/>
              </a:lnSpc>
              <a:buNone/>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Prochaine évolution : les cadrans analemmatiques à projection centrale</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endParaRPr b="0" lang="fr-FR" sz="2200" spc="-1" strike="noStrike">
              <a:latin typeface="Arial"/>
            </a:endParaRPr>
          </a:p>
        </p:txBody>
      </p:sp>
      <p:sp>
        <p:nvSpPr>
          <p:cNvPr id="134" name=""/>
          <p:cNvSpPr/>
          <p:nvPr/>
        </p:nvSpPr>
        <p:spPr>
          <a:xfrm>
            <a:off x="2322720" y="5925240"/>
            <a:ext cx="686916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790" spc="-1" strike="noStrike">
                <a:solidFill>
                  <a:srgbClr val="000000"/>
                </a:solidFill>
                <a:latin typeface="Arial"/>
                <a:ea typeface="DejaVu Sans"/>
              </a:rPr>
              <a:t>Algorithmes et codage : Yvon Massé</a:t>
            </a:r>
            <a:endParaRPr b="0" lang="fr-FR" sz="179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5" name="" descr=""/>
          <p:cNvPicPr/>
          <p:nvPr/>
        </p:nvPicPr>
        <p:blipFill>
          <a:blip r:embed="rId1"/>
          <a:stretch/>
        </p:blipFill>
        <p:spPr>
          <a:xfrm>
            <a:off x="490680" y="1077840"/>
            <a:ext cx="9690480" cy="4845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5310" spc="-1" strike="noStrike">
                <a:solidFill>
                  <a:srgbClr val="c9211e"/>
                </a:solidFill>
                <a:latin typeface="Arial"/>
              </a:rPr>
              <a:t>Pourquoi OnLine ?</a:t>
            </a:r>
            <a:endParaRPr b="0" lang="fr-FR" sz="5310" spc="-1" strike="noStrike">
              <a:latin typeface="Arial"/>
            </a:endParaRPr>
          </a:p>
        </p:txBody>
      </p:sp>
      <p:sp>
        <p:nvSpPr>
          <p:cNvPr id="90" name="PlaceHolder 2"/>
          <p:cNvSpPr>
            <a:spLocks noGrp="1"/>
          </p:cNvSpPr>
          <p:nvPr>
            <p:ph/>
          </p:nvPr>
        </p:nvSpPr>
        <p:spPr>
          <a:xfrm>
            <a:off x="858600" y="1960200"/>
            <a:ext cx="8973000" cy="4695480"/>
          </a:xfrm>
          <a:prstGeom prst="rect">
            <a:avLst/>
          </a:prstGeom>
          <a:noFill/>
          <a:ln w="0">
            <a:noFill/>
          </a:ln>
        </p:spPr>
        <p:txBody>
          <a:bodyPr lIns="0" rIns="0" tIns="0" bIns="0" anchor="t">
            <a:normAutofit fontScale="84000"/>
          </a:bodyPr>
          <a:p>
            <a:pPr marL="432000" indent="-324000">
              <a:lnSpc>
                <a:spcPct val="100000"/>
              </a:lnSpc>
              <a:spcBef>
                <a:spcPts val="1704"/>
              </a:spcBef>
              <a:buClr>
                <a:srgbClr val="000000"/>
              </a:buClr>
              <a:buSzPct val="45000"/>
              <a:buFont typeface="Wingdings" charset="2"/>
              <a:buChar char=""/>
            </a:pPr>
            <a:r>
              <a:rPr b="0" lang="fr-FR" sz="2000" spc="-1" strike="noStrike">
                <a:latin typeface="Arial"/>
              </a:rPr>
              <a:t>Pour utiliser Cadsol ou Calcad il faut :</a:t>
            </a:r>
            <a:endParaRPr b="0" lang="fr-FR" sz="2000" spc="-1" strike="noStrike">
              <a:latin typeface="Arial"/>
            </a:endParaRPr>
          </a:p>
          <a:p>
            <a:pPr>
              <a:lnSpc>
                <a:spcPct val="100000"/>
              </a:lnSpc>
              <a:spcBef>
                <a:spcPts val="1704"/>
              </a:spcBef>
              <a:buNone/>
            </a:pPr>
            <a:endParaRPr b="0" lang="fr-FR" sz="20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Télécharger des fichier d’installation avec des noms bizarres zip, msi,exe … etc</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(c’est parfois inquiétant)</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Installer ces fichiers sur un système d’exploitation particulier</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200" spc="-1" strike="noStrike">
                <a:latin typeface="Arial"/>
              </a:rPr>
              <a:t>(pas toujours facile)</a:t>
            </a:r>
            <a:endParaRPr b="0" lang="fr-FR" sz="12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Mettre à jour à chaque nouvelle version </a:t>
            </a:r>
            <a:endParaRPr b="0" lang="fr-FR" sz="2000" spc="-1" strike="noStrike">
              <a:latin typeface="Arial"/>
            </a:endParaRPr>
          </a:p>
          <a:p>
            <a:pPr marL="432000" indent="-324000" algn="r">
              <a:lnSpc>
                <a:spcPct val="100000"/>
              </a:lnSpc>
              <a:spcBef>
                <a:spcPts val="1704"/>
              </a:spcBef>
              <a:buClr>
                <a:srgbClr val="000000"/>
              </a:buClr>
              <a:buSzPct val="45000"/>
              <a:buFont typeface="Wingdings" charset="2"/>
              <a:buChar char=""/>
            </a:pPr>
            <a:r>
              <a:rPr b="0" lang="fr-FR" sz="1100" spc="-1" strike="noStrike">
                <a:latin typeface="Arial"/>
              </a:rPr>
              <a:t>(on </a:t>
            </a:r>
            <a:r>
              <a:rPr b="0" lang="fr-FR" sz="1000" spc="-1" strike="noStrike">
                <a:latin typeface="Arial"/>
              </a:rPr>
              <a:t>oublie</a:t>
            </a:r>
            <a:r>
              <a:rPr b="0" lang="fr-FR" sz="1100" spc="-1" strike="noStrike">
                <a:latin typeface="Arial"/>
              </a:rPr>
              <a:t> souvent de le faire)</a:t>
            </a:r>
            <a:endParaRPr b="0" lang="fr-FR" sz="11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2000" spc="-1" strike="noStrike">
                <a:latin typeface="Arial"/>
              </a:rPr>
              <a:t>Avec un logiciel en ligne, il suffit d’ouvrir votre navigateur habituel (Chrome, Firefox, Safari, Opera…), sur votre matériel personnel (ordinateur de bureau, portable, tablette, téléphone...),  quel que soit son système d’exploitation (windows, apple, IOS, android, linux…) et d’ouvrir un site web :</a:t>
            </a:r>
            <a:endParaRPr b="0" lang="fr-FR" sz="2000" spc="-1" strike="noStrike">
              <a:latin typeface="Arial"/>
            </a:endParaRPr>
          </a:p>
          <a:p>
            <a:pPr marL="432000" indent="-324000" algn="ctr">
              <a:lnSpc>
                <a:spcPct val="100000"/>
              </a:lnSpc>
              <a:spcBef>
                <a:spcPts val="1704"/>
              </a:spcBef>
              <a:buClr>
                <a:srgbClr val="000000"/>
              </a:buClr>
              <a:buSzPct val="45000"/>
              <a:buFont typeface="Wingdings" charset="2"/>
              <a:buChar char=""/>
            </a:pPr>
            <a:r>
              <a:rPr b="0" lang="fr-FR" sz="2000" spc="-1" strike="noStrike">
                <a:solidFill>
                  <a:srgbClr val="000000"/>
                </a:solidFill>
                <a:latin typeface="Arial"/>
              </a:rPr>
              <a:t>par exemple</a:t>
            </a:r>
            <a:r>
              <a:rPr b="0" lang="fr-FR" sz="2000" spc="-1" strike="noStrike">
                <a:solidFill>
                  <a:srgbClr val="c9211e"/>
                </a:solidFill>
                <a:latin typeface="Arial"/>
              </a:rPr>
              <a:t>  cadsol.fr   </a:t>
            </a:r>
            <a:r>
              <a:rPr b="0" lang="fr-FR" sz="2000" spc="-1" strike="noStrike">
                <a:solidFill>
                  <a:srgbClr val="000000"/>
                </a:solidFill>
                <a:latin typeface="Arial"/>
              </a:rPr>
              <a:t>ou</a:t>
            </a:r>
            <a:r>
              <a:rPr b="0" lang="fr-FR" sz="2000" spc="-1" strike="noStrike">
                <a:solidFill>
                  <a:srgbClr val="c9211e"/>
                </a:solidFill>
                <a:latin typeface="Arial"/>
              </a:rPr>
              <a:t> cadsolonline.web-pages.fr</a:t>
            </a:r>
            <a:endParaRPr b="0" lang="fr-FR" sz="2000" spc="-1" strike="noStrike">
              <a:latin typeface="Arial"/>
            </a:endParaRPr>
          </a:p>
          <a:p>
            <a:pPr>
              <a:lnSpc>
                <a:spcPct val="100000"/>
              </a:lnSpc>
              <a:spcBef>
                <a:spcPts val="1704"/>
              </a:spcBef>
              <a:buNone/>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6" name="" descr=""/>
          <p:cNvPicPr/>
          <p:nvPr/>
        </p:nvPicPr>
        <p:blipFill>
          <a:blip r:embed="rId1"/>
          <a:srcRect l="0" t="0" r="21569" b="0"/>
          <a:stretch/>
        </p:blipFill>
        <p:spPr>
          <a:xfrm>
            <a:off x="752400" y="506520"/>
            <a:ext cx="9340560" cy="59554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37" name="" descr=""/>
          <p:cNvPicPr/>
          <p:nvPr/>
        </p:nvPicPr>
        <p:blipFill>
          <a:blip r:embed="rId1"/>
          <a:stretch/>
        </p:blipFill>
        <p:spPr>
          <a:xfrm>
            <a:off x="537840" y="2873160"/>
            <a:ext cx="8457840" cy="4505760"/>
          </a:xfrm>
          <a:prstGeom prst="rect">
            <a:avLst/>
          </a:prstGeom>
          <a:ln w="0">
            <a:noFill/>
          </a:ln>
        </p:spPr>
      </p:pic>
      <p:pic>
        <p:nvPicPr>
          <p:cNvPr id="138" name="" descr=""/>
          <p:cNvPicPr/>
          <p:nvPr/>
        </p:nvPicPr>
        <p:blipFill>
          <a:blip r:embed="rId2"/>
          <a:stretch/>
        </p:blipFill>
        <p:spPr>
          <a:xfrm>
            <a:off x="4534560" y="1173960"/>
            <a:ext cx="5617440" cy="3852360"/>
          </a:xfrm>
          <a:prstGeom prst="rect">
            <a:avLst/>
          </a:prstGeom>
          <a:ln w="0">
            <a:noFill/>
          </a:ln>
        </p:spPr>
      </p:pic>
      <p:sp>
        <p:nvSpPr>
          <p:cNvPr id="139" name=""/>
          <p:cNvSpPr/>
          <p:nvPr/>
        </p:nvSpPr>
        <p:spPr>
          <a:xfrm>
            <a:off x="537840" y="793800"/>
            <a:ext cx="3381840" cy="72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Cadran de Lambert austral</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537840" y="793800"/>
            <a:ext cx="3559680" cy="867240"/>
          </a:xfrm>
          <a:prstGeom prst="rect">
            <a:avLst/>
          </a:prstGeom>
          <a:noFill/>
          <a:ln w="0">
            <a:noFill/>
          </a:ln>
        </p:spPr>
        <p:txBody>
          <a:bodyPr lIns="0" rIns="0" tIns="0" bIns="0" anchor="ctr">
            <a:noAutofit/>
          </a:bodyPr>
          <a:p>
            <a:pPr algn="ctr">
              <a:lnSpc>
                <a:spcPct val="100000"/>
              </a:lnSpc>
              <a:buNone/>
            </a:pPr>
            <a:r>
              <a:rPr b="0" lang="fr-FR" sz="1800" spc="-1" strike="noStrike">
                <a:latin typeface="Arial"/>
              </a:rPr>
              <a:t>Cadran de Lambert boréal</a:t>
            </a:r>
            <a:endParaRPr b="0" lang="fr-FR" sz="1800" spc="-1" strike="noStrike">
              <a:latin typeface="Arial"/>
            </a:endParaRPr>
          </a:p>
        </p:txBody>
      </p:sp>
      <p:pic>
        <p:nvPicPr>
          <p:cNvPr id="141" name="" descr=""/>
          <p:cNvPicPr/>
          <p:nvPr/>
        </p:nvPicPr>
        <p:blipFill>
          <a:blip r:embed="rId1"/>
          <a:srcRect l="21673" t="12849" r="34949" b="10046"/>
          <a:stretch/>
        </p:blipFill>
        <p:spPr>
          <a:xfrm>
            <a:off x="893880" y="2313720"/>
            <a:ext cx="3559680" cy="3250800"/>
          </a:xfrm>
          <a:prstGeom prst="rect">
            <a:avLst/>
          </a:prstGeom>
          <a:ln w="0">
            <a:noFill/>
          </a:ln>
        </p:spPr>
      </p:pic>
      <p:pic>
        <p:nvPicPr>
          <p:cNvPr id="142" name="" descr=""/>
          <p:cNvPicPr/>
          <p:nvPr/>
        </p:nvPicPr>
        <p:blipFill>
          <a:blip r:embed="rId2"/>
          <a:srcRect l="21688" t="13043" r="26062" b="9022"/>
          <a:stretch/>
        </p:blipFill>
        <p:spPr>
          <a:xfrm>
            <a:off x="4678560" y="793800"/>
            <a:ext cx="5117760" cy="5129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58600" y="-161640"/>
            <a:ext cx="8973000" cy="2729880"/>
          </a:xfrm>
          <a:prstGeom prst="rect">
            <a:avLst/>
          </a:prstGeom>
          <a:noFill/>
          <a:ln w="0">
            <a:noFill/>
          </a:ln>
        </p:spPr>
        <p:txBody>
          <a:bodyPr lIns="0" rIns="0" tIns="0" bIns="0" anchor="ctr">
            <a:noAutofit/>
          </a:bodyPr>
          <a:p>
            <a:pPr algn="ctr">
              <a:lnSpc>
                <a:spcPct val="100000"/>
              </a:lnSpc>
              <a:buNone/>
            </a:pPr>
            <a:r>
              <a:rPr b="0" lang="fr-FR" sz="5310" spc="-1" strike="noStrike">
                <a:latin typeface="Arial"/>
              </a:rPr>
              <a:t> </a:t>
            </a:r>
            <a:br>
              <a:rPr sz="5310"/>
            </a:br>
            <a:r>
              <a:rPr b="0" lang="fr-FR" sz="5310" spc="-1" strike="noStrike">
                <a:latin typeface="Arial"/>
              </a:rPr>
              <a:t> </a:t>
            </a:r>
            <a:br>
              <a:rPr sz="5310"/>
            </a:br>
            <a:endParaRPr b="0" lang="fr-FR" sz="5310" spc="-1" strike="noStrike">
              <a:latin typeface="Arial"/>
            </a:endParaRPr>
          </a:p>
        </p:txBody>
      </p:sp>
      <p:pic>
        <p:nvPicPr>
          <p:cNvPr id="144" name="" descr=""/>
          <p:cNvPicPr/>
          <p:nvPr/>
        </p:nvPicPr>
        <p:blipFill>
          <a:blip r:embed="rId1"/>
          <a:stretch/>
        </p:blipFill>
        <p:spPr>
          <a:xfrm>
            <a:off x="360000" y="1616400"/>
            <a:ext cx="4669200" cy="4307400"/>
          </a:xfrm>
          <a:prstGeom prst="rect">
            <a:avLst/>
          </a:prstGeom>
          <a:ln w="0">
            <a:noFill/>
          </a:ln>
        </p:spPr>
      </p:pic>
      <p:pic>
        <p:nvPicPr>
          <p:cNvPr id="145" name="" descr=""/>
          <p:cNvPicPr/>
          <p:nvPr/>
        </p:nvPicPr>
        <p:blipFill>
          <a:blip r:embed="rId2"/>
          <a:stretch/>
        </p:blipFill>
        <p:spPr>
          <a:xfrm>
            <a:off x="5070960" y="1041120"/>
            <a:ext cx="4317120" cy="51220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720000" y="540000"/>
            <a:ext cx="9358560" cy="6623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7" name="" descr=""/>
          <p:cNvPicPr/>
          <p:nvPr/>
        </p:nvPicPr>
        <p:blipFill>
          <a:blip r:embed="rId1"/>
          <a:stretch/>
        </p:blipFill>
        <p:spPr>
          <a:xfrm>
            <a:off x="2166480" y="433080"/>
            <a:ext cx="6112080" cy="65199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48" name="" descr=""/>
          <p:cNvPicPr/>
          <p:nvPr/>
        </p:nvPicPr>
        <p:blipFill>
          <a:blip r:embed="rId1"/>
          <a:stretch/>
        </p:blipFill>
        <p:spPr>
          <a:xfrm>
            <a:off x="150480" y="2880000"/>
            <a:ext cx="5579280" cy="4628880"/>
          </a:xfrm>
          <a:prstGeom prst="rect">
            <a:avLst/>
          </a:prstGeom>
          <a:ln w="0">
            <a:noFill/>
          </a:ln>
        </p:spPr>
      </p:pic>
      <p:pic>
        <p:nvPicPr>
          <p:cNvPr id="149" name="" descr=""/>
          <p:cNvPicPr/>
          <p:nvPr/>
        </p:nvPicPr>
        <p:blipFill>
          <a:blip r:embed="rId2"/>
          <a:stretch/>
        </p:blipFill>
        <p:spPr>
          <a:xfrm>
            <a:off x="4860000" y="180000"/>
            <a:ext cx="5608800" cy="45817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 descr=""/>
          <p:cNvPicPr/>
          <p:nvPr/>
        </p:nvPicPr>
        <p:blipFill>
          <a:blip r:embed="rId1"/>
          <a:stretch/>
        </p:blipFill>
        <p:spPr>
          <a:xfrm>
            <a:off x="605160" y="793800"/>
            <a:ext cx="4739040" cy="5309280"/>
          </a:xfrm>
          <a:prstGeom prst="rect">
            <a:avLst/>
          </a:prstGeom>
          <a:ln w="0">
            <a:noFill/>
          </a:ln>
        </p:spPr>
      </p:pic>
      <p:sp>
        <p:nvSpPr>
          <p:cNvPr id="92" name=""/>
          <p:cNvSpPr/>
          <p:nvPr/>
        </p:nvSpPr>
        <p:spPr>
          <a:xfrm>
            <a:off x="5346000" y="2965320"/>
            <a:ext cx="4806360" cy="2577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1800" spc="-1" strike="noStrike">
                <a:solidFill>
                  <a:srgbClr val="000000"/>
                </a:solidFill>
                <a:latin typeface="Arial"/>
                <a:ea typeface="DejaVu Sans"/>
              </a:rPr>
              <a:t>Quand le site est ouvert, Il suffit de cliquer sur l’image du cadran pour lancer le logiciel.</a:t>
            </a: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endParaRPr b="0" lang="fr-FR" sz="1800" spc="-1" strike="noStrike">
              <a:latin typeface="Arial"/>
            </a:endParaRPr>
          </a:p>
          <a:p>
            <a:pPr algn="ctr">
              <a:lnSpc>
                <a:spcPct val="100000"/>
              </a:lnSpc>
              <a:buNone/>
            </a:pPr>
            <a:r>
              <a:rPr b="0" lang="fr-FR" sz="1800" spc="-1" strike="noStrike">
                <a:solidFill>
                  <a:srgbClr val="000000"/>
                </a:solidFill>
                <a:latin typeface="Arial"/>
                <a:ea typeface="DejaVu Sans"/>
              </a:rPr>
              <a:t>(vous pouvez mettre cette page en favori)</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3" name=""/>
          <p:cNvSpPr/>
          <p:nvPr/>
        </p:nvSpPr>
        <p:spPr>
          <a:xfrm>
            <a:off x="477720" y="345600"/>
            <a:ext cx="4984560" cy="6476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fr-FR" sz="1800" spc="-1" strike="noStrike">
              <a:latin typeface="Arial"/>
            </a:endParaRPr>
          </a:p>
          <a:p>
            <a:pPr>
              <a:lnSpc>
                <a:spcPct val="100000"/>
              </a:lnSpc>
              <a:buNone/>
            </a:pPr>
            <a:r>
              <a:rPr b="0" lang="fr-FR" sz="1500" spc="-1" strike="noStrike">
                <a:solidFill>
                  <a:srgbClr val="000000"/>
                </a:solidFill>
                <a:latin typeface="Arial"/>
                <a:ea typeface="DejaVu Sans"/>
              </a:rPr>
              <a:t>Vous obtenez l’écran d’accueil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de CadsolOnLine :</a:t>
            </a:r>
            <a:endParaRPr b="0" lang="fr-FR" sz="1500" spc="-1" strike="noStrike">
              <a:latin typeface="Arial"/>
            </a:endParaRPr>
          </a:p>
          <a:p>
            <a:pPr>
              <a:lnSpc>
                <a:spcPct val="100000"/>
              </a:lnSpc>
              <a:buNone/>
            </a:pPr>
            <a:r>
              <a:rPr b="0" lang="fr-FR" sz="1500" spc="-1" strike="noStrike">
                <a:solidFill>
                  <a:srgbClr val="000000"/>
                </a:solidFill>
                <a:latin typeface="Arial"/>
                <a:ea typeface="DejaVu Sans"/>
              </a:rPr>
              <a:t>et, en cliquant sur </a:t>
            </a:r>
            <a:endParaRPr b="0" lang="fr-FR" sz="1500" spc="-1" strike="noStrike">
              <a:latin typeface="Arial"/>
            </a:endParaRPr>
          </a:p>
          <a:p>
            <a:pPr>
              <a:lnSpc>
                <a:spcPct val="100000"/>
              </a:lnSpc>
              <a:buNone/>
            </a:pPr>
            <a:endParaRPr b="0" lang="fr-FR" sz="1500" spc="-1" strike="noStrike">
              <a:latin typeface="Arial"/>
            </a:endParaRPr>
          </a:p>
          <a:p>
            <a:pPr>
              <a:lnSpc>
                <a:spcPct val="100000"/>
              </a:lnSpc>
              <a:buNone/>
            </a:pPr>
            <a:r>
              <a:rPr b="0" lang="fr-FR" sz="1500" spc="-1" strike="noStrike">
                <a:solidFill>
                  <a:srgbClr val="c9211e"/>
                </a:solidFill>
                <a:latin typeface="Arial"/>
                <a:ea typeface="DejaVu Sans"/>
              </a:rPr>
              <a:t>NEW SUNDIAL</a:t>
            </a:r>
            <a:r>
              <a:rPr b="0" lang="fr-FR" sz="1500" spc="-1" strike="noStrike">
                <a:solidFill>
                  <a:srgbClr val="000000"/>
                </a:solidFill>
                <a:latin typeface="Arial"/>
                <a:ea typeface="DejaVu Sans"/>
              </a:rPr>
              <a:t> </a:t>
            </a:r>
            <a:endParaRPr b="0" lang="fr-FR" sz="15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endParaRPr b="0" lang="fr-FR" sz="1800" spc="-1" strike="noStrike">
              <a:latin typeface="Arial"/>
            </a:endParaRPr>
          </a:p>
          <a:p>
            <a:pPr algn="r">
              <a:lnSpc>
                <a:spcPct val="100000"/>
              </a:lnSpc>
              <a:buNone/>
            </a:pPr>
            <a:r>
              <a:rPr b="0" lang="fr-FR" sz="1800" spc="-1" strike="noStrike">
                <a:solidFill>
                  <a:srgbClr val="000000"/>
                </a:solidFill>
                <a:latin typeface="Arial"/>
                <a:ea typeface="DejaVu Sans"/>
              </a:rPr>
              <a:t>Vous arrivez sur le </a:t>
            </a:r>
            <a:r>
              <a:rPr b="0" lang="fr-FR" sz="1800" spc="-1" strike="noStrike">
                <a:solidFill>
                  <a:srgbClr val="c9211e"/>
                </a:solidFill>
                <a:latin typeface="Arial"/>
                <a:ea typeface="DejaVu Sans"/>
              </a:rPr>
              <a:t>menu principal</a:t>
            </a:r>
            <a:r>
              <a:rPr b="0" lang="fr-FR" sz="1800" spc="-1" strike="noStrike">
                <a:solidFill>
                  <a:srgbClr val="000000"/>
                </a:solidFill>
                <a:latin typeface="Arial"/>
                <a:ea typeface="DejaVu Sans"/>
              </a:rPr>
              <a:t> de CadsolOnLine :</a:t>
            </a:r>
            <a:endParaRPr b="0" lang="fr-FR" sz="1800" spc="-1" strike="noStrike">
              <a:latin typeface="Arial"/>
            </a:endParaRPr>
          </a:p>
        </p:txBody>
      </p:sp>
      <p:pic>
        <p:nvPicPr>
          <p:cNvPr id="94" name="" descr=""/>
          <p:cNvPicPr/>
          <p:nvPr/>
        </p:nvPicPr>
        <p:blipFill>
          <a:blip r:embed="rId1"/>
          <a:stretch/>
        </p:blipFill>
        <p:spPr>
          <a:xfrm>
            <a:off x="2911680" y="1117440"/>
            <a:ext cx="2550600" cy="3506040"/>
          </a:xfrm>
          <a:prstGeom prst="rect">
            <a:avLst/>
          </a:prstGeom>
          <a:ln w="0">
            <a:noFill/>
          </a:ln>
        </p:spPr>
      </p:pic>
      <p:pic>
        <p:nvPicPr>
          <p:cNvPr id="95" name="" descr=""/>
          <p:cNvPicPr/>
          <p:nvPr/>
        </p:nvPicPr>
        <p:blipFill>
          <a:blip r:embed="rId2"/>
          <a:stretch/>
        </p:blipFill>
        <p:spPr>
          <a:xfrm>
            <a:off x="5796000" y="3052800"/>
            <a:ext cx="4177800" cy="4025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Codage de CadsolOnLine</a:t>
            </a:r>
            <a:endParaRPr b="0" lang="fr-FR" sz="4400" spc="-1" strike="noStrike">
              <a:latin typeface="Arial"/>
            </a:endParaRPr>
          </a:p>
        </p:txBody>
      </p:sp>
      <p:sp>
        <p:nvSpPr>
          <p:cNvPr id="97" name="PlaceHolder 2"/>
          <p:cNvSpPr>
            <a:spLocks noGrp="1"/>
          </p:cNvSpPr>
          <p:nvPr>
            <p:ph/>
          </p:nvPr>
        </p:nvSpPr>
        <p:spPr>
          <a:xfrm>
            <a:off x="858600" y="1879560"/>
            <a:ext cx="6266880" cy="4992840"/>
          </a:xfrm>
          <a:prstGeom prst="rect">
            <a:avLst/>
          </a:prstGeom>
          <a:noFill/>
          <a:ln w="0">
            <a:noFill/>
          </a:ln>
        </p:spPr>
        <p:txBody>
          <a:bodyPr lIns="0" rIns="0" tIns="0" bIns="0" anchor="t">
            <a:normAutofit/>
          </a:bodyPr>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logiciel est écrit en JavaScript. Ce langage de programmation est open-source. C’est un langage objet, évènementiel, bien normalisé depuis 2019 (par l’ECMA : European Computer Manufacturers Association).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Le code source est immédiatement disponible dans le navigateur. Il suffit de faire un clic droit avec la souris. Il sera également disponible sur github. </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Nous avons écrit les menus en anglais, mais tous les navigateurs réalisent des traductions automatiques dans toutes les langues, du français au mandarin en passant par le corse et l’islandais.</a:t>
            </a:r>
            <a:endParaRPr b="0" lang="fr-FR" sz="16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1600" spc="-1" strike="noStrike">
                <a:latin typeface="Arial"/>
              </a:rPr>
              <a:t>L’ordinateur utilisé doit avoir des capacités graphiques dans la moyenne du matériel actuel. La fluidité des animations dépend du nombre d’images par secondes (FPS) que la carte graphique peut gérer.</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200" spc="-1" strike="noStrike">
                <a:latin typeface="Arial"/>
              </a:rPr>
              <a:t> </a:t>
            </a:r>
            <a:endParaRPr b="0" lang="fr-FR" sz="1200" spc="-1" strike="noStrike">
              <a:latin typeface="Arial"/>
            </a:endParaRPr>
          </a:p>
        </p:txBody>
      </p:sp>
      <p:pic>
        <p:nvPicPr>
          <p:cNvPr id="98" name="" descr=""/>
          <p:cNvPicPr/>
          <p:nvPr/>
        </p:nvPicPr>
        <p:blipFill>
          <a:blip r:embed="rId1"/>
          <a:stretch/>
        </p:blipFill>
        <p:spPr>
          <a:xfrm>
            <a:off x="7396920" y="1931400"/>
            <a:ext cx="2577600" cy="2118600"/>
          </a:xfrm>
          <a:prstGeom prst="rect">
            <a:avLst/>
          </a:prstGeom>
          <a:ln w="0">
            <a:noFill/>
          </a:ln>
        </p:spPr>
      </p:pic>
      <p:pic>
        <p:nvPicPr>
          <p:cNvPr id="99" name="" descr=""/>
          <p:cNvPicPr/>
          <p:nvPr/>
        </p:nvPicPr>
        <p:blipFill>
          <a:blip r:embed="rId2"/>
          <a:stretch/>
        </p:blipFill>
        <p:spPr>
          <a:xfrm>
            <a:off x="7660440" y="4919760"/>
            <a:ext cx="2280240" cy="743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858600" y="632520"/>
            <a:ext cx="8973000" cy="1140120"/>
          </a:xfrm>
          <a:prstGeom prst="rect">
            <a:avLst/>
          </a:prstGeom>
          <a:noFill/>
          <a:ln w="0">
            <a:noFill/>
          </a:ln>
        </p:spPr>
        <p:txBody>
          <a:bodyPr lIns="0" rIns="0" tIns="0" bIns="0" anchor="ctr">
            <a:noAutofit/>
          </a:bodyPr>
          <a:p>
            <a:pPr algn="ctr">
              <a:lnSpc>
                <a:spcPct val="100000"/>
              </a:lnSpc>
              <a:buNone/>
            </a:pPr>
            <a:r>
              <a:rPr b="0" lang="fr-FR" sz="4400" spc="-1" strike="noStrike">
                <a:latin typeface="Arial"/>
              </a:rPr>
              <a:t>Bibliotheques logicielles</a:t>
            </a:r>
            <a:endParaRPr b="0" lang="fr-FR" sz="4400" spc="-1" strike="noStrike">
              <a:latin typeface="Arial"/>
            </a:endParaRPr>
          </a:p>
        </p:txBody>
      </p:sp>
      <p:sp>
        <p:nvSpPr>
          <p:cNvPr id="101" name="PlaceHolder 2"/>
          <p:cNvSpPr>
            <a:spLocks noGrp="1"/>
          </p:cNvSpPr>
          <p:nvPr>
            <p:ph/>
          </p:nvPr>
        </p:nvSpPr>
        <p:spPr>
          <a:xfrm>
            <a:off x="858600" y="1960200"/>
            <a:ext cx="5376240" cy="4260960"/>
          </a:xfrm>
          <a:prstGeom prst="rect">
            <a:avLst/>
          </a:prstGeom>
          <a:noFill/>
          <a:ln w="0">
            <a:noFill/>
          </a:ln>
        </p:spPr>
        <p:txBody>
          <a:bodyPr lIns="0" rIns="0" tIns="0" bIns="0" anchor="t">
            <a:normAutofit/>
          </a:bodyPr>
          <a:p>
            <a:pPr marL="432000" indent="-324000">
              <a:lnSpc>
                <a:spcPct val="100000"/>
              </a:lnSpc>
              <a:spcBef>
                <a:spcPts val="1704"/>
              </a:spcBef>
              <a:buClr>
                <a:srgbClr val="000000"/>
              </a:buClr>
              <a:buSzPct val="45000"/>
              <a:buFont typeface="Wingdings" charset="2"/>
              <a:buChar char=""/>
            </a:pPr>
            <a:r>
              <a:rPr b="0" lang="fr-FR" sz="1600" spc="-1" strike="noStrike">
                <a:latin typeface="Arial"/>
              </a:rPr>
              <a:t>Calculs astronomiques : les algorithmes utilisés sont ceux de </a:t>
            </a:r>
            <a:r>
              <a:rPr b="0" lang="fr-FR" sz="1600" spc="-1" strike="noStrike" u="sng">
                <a:solidFill>
                  <a:srgbClr val="0000ff"/>
                </a:solidFill>
                <a:uFillTx/>
                <a:latin typeface="Arial"/>
                <a:hlinkClick r:id="rId1"/>
              </a:rPr>
              <a:t>Jean Meeus</a:t>
            </a:r>
            <a:r>
              <a:rPr b="0" lang="fr-FR" sz="1600" spc="-1" strike="noStrike">
                <a:latin typeface="Arial"/>
              </a:rPr>
              <a:t>  (Astronomical library , Atlantic Books 1998). Jean Meeus était membre de la SAF. </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Ces algorithmes ont été codés en JavaScript par une astronome américaine : </a:t>
            </a:r>
            <a:r>
              <a:rPr b="0" lang="fr-FR" sz="1600" spc="-1" strike="noStrike" u="sng">
                <a:solidFill>
                  <a:srgbClr val="0000ff"/>
                </a:solidFill>
                <a:uFillTx/>
                <a:latin typeface="Arial"/>
                <a:hlinkClick r:id="rId2"/>
              </a:rPr>
              <a:t>Sonia Keys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Three.js est une bibliothèque JavaScript pour créer des scènes 3D dans un navigateur web. Les objets sont rangés en arborescence, avec un système parent/enfants. Le matériau par défaut est très simple mais il dispose de nombreuses options pour y ajouter divers effets.</a:t>
            </a:r>
            <a:endParaRPr b="0" lang="fr-FR" sz="1600" spc="-1" strike="noStrike">
              <a:latin typeface="Arial"/>
            </a:endParaRPr>
          </a:p>
          <a:p>
            <a:pPr marL="432000" indent="-324000">
              <a:lnSpc>
                <a:spcPct val="100000"/>
              </a:lnSpc>
              <a:spcBef>
                <a:spcPts val="1704"/>
              </a:spcBef>
              <a:buClr>
                <a:srgbClr val="000000"/>
              </a:buClr>
              <a:buSzPct val="45000"/>
              <a:buFont typeface="Wingdings" charset="2"/>
              <a:buChar char=""/>
            </a:pPr>
            <a:r>
              <a:rPr b="0" lang="fr-FR" sz="1600" spc="-1" strike="noStrike">
                <a:latin typeface="Arial"/>
              </a:rPr>
              <a:t>Toutes ces bibliothèques sont libres de droits.</a:t>
            </a:r>
            <a:endParaRPr b="0" lang="fr-FR" sz="1600" spc="-1" strike="noStrike">
              <a:latin typeface="Arial"/>
            </a:endParaRPr>
          </a:p>
        </p:txBody>
      </p:sp>
      <p:pic>
        <p:nvPicPr>
          <p:cNvPr id="102" name="" descr=""/>
          <p:cNvPicPr/>
          <p:nvPr/>
        </p:nvPicPr>
        <p:blipFill>
          <a:blip r:embed="rId3"/>
          <a:stretch/>
        </p:blipFill>
        <p:spPr>
          <a:xfrm>
            <a:off x="6592320" y="4613040"/>
            <a:ext cx="2976120" cy="1825200"/>
          </a:xfrm>
          <a:prstGeom prst="rect">
            <a:avLst/>
          </a:prstGeom>
          <a:ln w="0">
            <a:noFill/>
          </a:ln>
        </p:spPr>
      </p:pic>
      <p:pic>
        <p:nvPicPr>
          <p:cNvPr id="103" name="" descr=""/>
          <p:cNvPicPr/>
          <p:nvPr/>
        </p:nvPicPr>
        <p:blipFill>
          <a:blip r:embed="rId4"/>
          <a:stretch/>
        </p:blipFill>
        <p:spPr>
          <a:xfrm>
            <a:off x="7034040" y="1836720"/>
            <a:ext cx="2011680" cy="2430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556200" y="360000"/>
            <a:ext cx="8973000" cy="1140480"/>
          </a:xfrm>
          <a:prstGeom prst="rect">
            <a:avLst/>
          </a:prstGeom>
          <a:noFill/>
          <a:ln w="0">
            <a:noFill/>
          </a:ln>
        </p:spPr>
        <p:txBody>
          <a:bodyPr lIns="0" rIns="0" tIns="0" bIns="0" anchor="ctr">
            <a:noAutofit/>
          </a:bodyPr>
          <a:p>
            <a:pPr>
              <a:lnSpc>
                <a:spcPct val="100000"/>
              </a:lnSpc>
              <a:buNone/>
            </a:pPr>
            <a:r>
              <a:rPr b="0" lang="fr-FR" sz="2400" spc="-1" strike="noStrike">
                <a:latin typeface="Arial"/>
              </a:rPr>
              <a:t>Importations et exportations</a:t>
            </a:r>
            <a:endParaRPr b="0" lang="fr-FR" sz="2400" spc="-1" strike="noStrike">
              <a:latin typeface="Arial"/>
            </a:endParaRPr>
          </a:p>
        </p:txBody>
      </p:sp>
      <p:sp>
        <p:nvSpPr>
          <p:cNvPr id="105" name="PlaceHolder 2"/>
          <p:cNvSpPr>
            <a:spLocks noGrp="1"/>
          </p:cNvSpPr>
          <p:nvPr>
            <p:ph/>
          </p:nvPr>
        </p:nvSpPr>
        <p:spPr>
          <a:xfrm>
            <a:off x="1249560" y="1445400"/>
            <a:ext cx="6409440" cy="4992840"/>
          </a:xfrm>
          <a:prstGeom prst="rect">
            <a:avLst/>
          </a:prstGeom>
          <a:noFill/>
          <a:ln w="0">
            <a:noFill/>
          </a:ln>
        </p:spPr>
        <p:txBody>
          <a:bodyPr lIns="0" rIns="0" tIns="0" bIns="0" anchor="t">
            <a:normAutofit fontScale="63000"/>
          </a:bodyPr>
          <a:p>
            <a:pPr marL="432000" indent="-324000" algn="just">
              <a:lnSpc>
                <a:spcPct val="100000"/>
              </a:lnSpc>
              <a:spcBef>
                <a:spcPts val="1704"/>
              </a:spcBef>
              <a:buClr>
                <a:srgbClr val="000000"/>
              </a:buClr>
              <a:buSzPct val="45000"/>
              <a:buFont typeface="Wingdings" charset="2"/>
              <a:buChar char=""/>
            </a:pPr>
            <a:r>
              <a:rPr b="0" lang="fr-FR" sz="2800" spc="-1" strike="noStrike">
                <a:latin typeface="Arial"/>
              </a:rPr>
              <a:t>Exportation :</a:t>
            </a:r>
            <a:r>
              <a:rPr b="0" lang="fr-FR" sz="2600" spc="-1" strike="noStrike">
                <a:latin typeface="Arial"/>
              </a:rPr>
              <a:t> </a:t>
            </a:r>
            <a:r>
              <a:rPr b="0" lang="fr-FR" sz="2000" spc="-1" strike="noStrike">
                <a:latin typeface="Arial"/>
              </a:rPr>
              <a:t>Les cadrans solaires réalisés avec CadsolOnLine sont exportés au format </a:t>
            </a:r>
            <a:r>
              <a:rPr b="0" lang="fr-FR" sz="2000" spc="-1" strike="noStrike" u="sng">
                <a:solidFill>
                  <a:srgbClr val="0000ff"/>
                </a:solidFill>
                <a:uFillTx/>
                <a:latin typeface="Arial"/>
                <a:hlinkClick r:id="rId1"/>
              </a:rPr>
              <a:t>json</a:t>
            </a:r>
            <a:r>
              <a:rPr b="0" lang="fr-FR" sz="2000" spc="-1" strike="noStrike">
                <a:latin typeface="Arial"/>
              </a:rPr>
              <a:t> (</a:t>
            </a:r>
            <a:r>
              <a:rPr b="0" i="1" lang="fr-FR" sz="2000" spc="-1" strike="noStrike">
                <a:latin typeface="Arial"/>
              </a:rPr>
              <a:t>JavaScript Object Notation</a:t>
            </a:r>
            <a:r>
              <a:rPr b="0" lang="fr-FR" sz="2000" spc="-1" strike="noStrike">
                <a:latin typeface="Arial"/>
              </a:rPr>
              <a:t>). C’est un format texte, donc facilement lisible et éditable, qui permet de représenter de l’information structurée. Pour exporter un fichier :</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Il faut ouvrir le sous-menu : </a:t>
            </a:r>
            <a:r>
              <a:rPr b="0" lang="fr-FR" sz="2000" spc="-1" strike="noStrike">
                <a:solidFill>
                  <a:srgbClr val="c9211e"/>
                </a:solidFill>
                <a:latin typeface="Arial"/>
              </a:rPr>
              <a:t>Exporter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Choisir un nom de fichier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Choisir le type de fichier :  Cadran solaire (JSON)</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Cliquer sur le bouton : </a:t>
            </a:r>
            <a:r>
              <a:rPr b="0" lang="fr-FR" sz="2000" spc="-1" strike="noStrike">
                <a:solidFill>
                  <a:srgbClr val="c9211e"/>
                </a:solidFill>
                <a:latin typeface="Arial"/>
              </a:rPr>
              <a:t>Télécharger</a:t>
            </a:r>
            <a:endParaRPr b="0" lang="fr-FR" sz="2000" spc="-1" strike="noStrike">
              <a:latin typeface="Arial"/>
            </a:endParaRPr>
          </a:p>
          <a:p>
            <a:pPr marL="432000" indent="-324000" algn="just">
              <a:lnSpc>
                <a:spcPct val="100000"/>
              </a:lnSpc>
              <a:spcBef>
                <a:spcPts val="1704"/>
              </a:spcBef>
              <a:buClr>
                <a:srgbClr val="000000"/>
              </a:buClr>
              <a:buSzPct val="45000"/>
              <a:buFont typeface="Wingdings" charset="2"/>
              <a:buChar char=""/>
            </a:pPr>
            <a:r>
              <a:rPr b="0" lang="fr-FR" sz="2000" spc="-1" strike="noStrike">
                <a:latin typeface="Arial"/>
              </a:rPr>
              <a:t>Les fichiers exportés sont enregistrés dans le répertoire de votre disque dur affecté aux téléchargements. Vous pouvez ensuite les copier dans le répertoire de votre choix.</a:t>
            </a:r>
            <a:endParaRPr b="0" lang="fr-FR" sz="2000" spc="-1" strike="noStrike">
              <a:latin typeface="Arial"/>
            </a:endParaRPr>
          </a:p>
          <a:p>
            <a:pPr algn="just">
              <a:lnSpc>
                <a:spcPct val="100000"/>
              </a:lnSpc>
              <a:spcBef>
                <a:spcPts val="1704"/>
              </a:spcBef>
              <a:buNone/>
            </a:pPr>
            <a:endParaRPr b="0" lang="fr-FR" sz="1500" spc="-1" strike="noStrike">
              <a:latin typeface="Arial"/>
            </a:endParaRPr>
          </a:p>
          <a:p>
            <a:pPr marL="432000" indent="-324000" algn="just">
              <a:lnSpc>
                <a:spcPct val="100000"/>
              </a:lnSpc>
              <a:spcBef>
                <a:spcPts val="283"/>
              </a:spcBef>
              <a:buClr>
                <a:srgbClr val="000000"/>
              </a:buClr>
              <a:buSzPct val="45000"/>
              <a:buFont typeface="Wingdings" charset="2"/>
              <a:buChar char=""/>
            </a:pPr>
            <a:r>
              <a:rPr b="0" lang="fr-FR" sz="2600" spc="-1" strike="noStrike">
                <a:latin typeface="Arial"/>
                <a:ea typeface="Microsoft YaHei"/>
              </a:rPr>
              <a:t>Importation </a:t>
            </a:r>
            <a:r>
              <a:rPr b="0" lang="fr-FR" sz="2000" spc="-1" strike="noStrike">
                <a:latin typeface="Arial"/>
                <a:ea typeface="Microsoft YaHei"/>
              </a:rPr>
              <a:t>: Ces fichiers peuvent être ouverts avec la commande de la page d’accueil :</a:t>
            </a:r>
            <a:endParaRPr b="0" lang="fr-FR" sz="2000" spc="-1" strike="noStrike">
              <a:latin typeface="Arial"/>
            </a:endParaRPr>
          </a:p>
          <a:p>
            <a:pPr algn="just">
              <a:lnSpc>
                <a:spcPct val="100000"/>
              </a:lnSpc>
              <a:spcBef>
                <a:spcPts val="283"/>
              </a:spcBef>
              <a:buNone/>
            </a:pPr>
            <a:endParaRPr b="0" lang="fr-FR" sz="1500" spc="-1" strike="noStrike">
              <a:latin typeface="Arial"/>
            </a:endParaRPr>
          </a:p>
          <a:p>
            <a:pPr algn="ctr">
              <a:lnSpc>
                <a:spcPct val="100000"/>
              </a:lnSpc>
              <a:spcBef>
                <a:spcPts val="283"/>
              </a:spcBef>
              <a:buNone/>
            </a:pPr>
            <a:r>
              <a:rPr b="0" lang="fr-FR" sz="2000" spc="-1" strike="noStrike">
                <a:latin typeface="Arial"/>
                <a:ea typeface="Microsoft YaHei"/>
              </a:rPr>
              <a:t> ‘</a:t>
            </a:r>
            <a:r>
              <a:rPr b="0" lang="fr-FR" sz="2000" spc="-1" strike="noStrike">
                <a:solidFill>
                  <a:srgbClr val="c9211e"/>
                </a:solidFill>
                <a:latin typeface="Arial"/>
                <a:ea typeface="Microsoft YaHei"/>
              </a:rPr>
              <a:t>Ouvrir le cadran solaire…</a:t>
            </a:r>
            <a:r>
              <a:rPr b="0" lang="fr-FR" sz="2000" spc="-1" strike="noStrike">
                <a:latin typeface="Arial"/>
                <a:ea typeface="Microsoft YaHei"/>
              </a:rPr>
              <a:t>’ </a:t>
            </a:r>
            <a:endParaRPr b="0" lang="fr-FR" sz="2000" spc="-1" strike="noStrike">
              <a:latin typeface="Arial"/>
            </a:endParaRPr>
          </a:p>
          <a:p>
            <a:pPr algn="ctr">
              <a:lnSpc>
                <a:spcPct val="100000"/>
              </a:lnSpc>
              <a:spcBef>
                <a:spcPts val="283"/>
              </a:spcBef>
              <a:buNone/>
            </a:pPr>
            <a:endParaRPr b="0" lang="fr-FR" sz="1500" spc="-1" strike="noStrike">
              <a:latin typeface="Arial"/>
            </a:endParaRPr>
          </a:p>
          <a:p>
            <a:pPr algn="just">
              <a:lnSpc>
                <a:spcPct val="100000"/>
              </a:lnSpc>
              <a:spcBef>
                <a:spcPts val="283"/>
              </a:spcBef>
              <a:buNone/>
            </a:pPr>
            <a:r>
              <a:rPr b="0" lang="fr-FR" sz="2000" spc="-1" strike="noStrike">
                <a:latin typeface="Arial"/>
                <a:ea typeface="Microsoft YaHei"/>
              </a:rPr>
              <a:t>Vous pouvez ouvrir n’importe quel répertoire de votre disque et lire le fichier json que vous y avez enregistré. Si ce fichier contient bien un cadran solaire, il sera ouvert par CadsolOnLine.</a:t>
            </a:r>
            <a:endParaRPr b="0" lang="fr-FR" sz="2000" spc="-1" strike="noStrike">
              <a:latin typeface="Arial"/>
            </a:endParaRPr>
          </a:p>
          <a:p>
            <a:pPr>
              <a:lnSpc>
                <a:spcPct val="100000"/>
              </a:lnSpc>
              <a:buNone/>
            </a:pPr>
            <a:r>
              <a:rPr b="0" lang="fr-FR" sz="2000" spc="-1" strike="noStrike">
                <a:latin typeface="Arial"/>
                <a:ea typeface="Microsoft YaHei"/>
              </a:rPr>
              <a:t>        </a:t>
            </a:r>
            <a:endParaRPr b="0" lang="fr-FR" sz="2000" spc="-1" strike="noStrike">
              <a:latin typeface="Arial"/>
            </a:endParaRPr>
          </a:p>
          <a:p>
            <a:pPr algn="just">
              <a:lnSpc>
                <a:spcPct val="100000"/>
              </a:lnSpc>
              <a:spcBef>
                <a:spcPts val="283"/>
              </a:spcBef>
              <a:buNone/>
            </a:pPr>
            <a:endParaRPr b="0" lang="fr-FR" sz="1200" spc="-1" strike="noStrike">
              <a:latin typeface="Arial"/>
            </a:endParaRPr>
          </a:p>
          <a:p>
            <a:pPr>
              <a:lnSpc>
                <a:spcPct val="100000"/>
              </a:lnSpc>
              <a:buNone/>
            </a:pPr>
            <a:endParaRPr b="0" lang="fr-FR" sz="800" spc="-1" strike="noStrike">
              <a:latin typeface="Arial"/>
            </a:endParaRPr>
          </a:p>
        </p:txBody>
      </p:sp>
      <p:sp>
        <p:nvSpPr>
          <p:cNvPr id="106" name=""/>
          <p:cNvSpPr/>
          <p:nvPr/>
        </p:nvSpPr>
        <p:spPr>
          <a:xfrm>
            <a:off x="8016840" y="3616920"/>
            <a:ext cx="1957320" cy="3255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fr-FR" sz="900" spc="-1" strike="noStrike">
                <a:solidFill>
                  <a:srgbClr val="000000"/>
                </a:solidFill>
                <a:latin typeface="Arial"/>
                <a:ea typeface="DejaVu Sans"/>
              </a:rPr>
              <a:t>Exemple du début d’un fichier json :</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"version": "2022/10/18",</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"hsol": 13,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"dayofYear": 105,</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"year": 2022,</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"typeCadran": "Analemmatic",</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"largeur":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"hauteur": 600,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"epaisseur": 30,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"decli":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"incli": 43,</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"rot":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"hgnomon": 50,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"egnomon": 1,</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"xgnomon":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"ygnomon": 0,</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  </a:t>
            </a:r>
            <a:r>
              <a:rPr b="0" lang="fr-FR" sz="900" spc="-1" strike="noStrike">
                <a:solidFill>
                  <a:srgbClr val="000000"/>
                </a:solidFill>
                <a:latin typeface="Arial"/>
                <a:ea typeface="DejaVu Sans"/>
              </a:rPr>
              <a:t>"vgnomon": true,</a:t>
            </a:r>
            <a:endParaRPr b="0" lang="fr-FR" sz="900" spc="-1" strike="noStrike">
              <a:latin typeface="Arial"/>
            </a:endParaRPr>
          </a:p>
          <a:p>
            <a:pPr>
              <a:lnSpc>
                <a:spcPct val="100000"/>
              </a:lnSpc>
              <a:buNone/>
            </a:pPr>
            <a:r>
              <a:rPr b="0" lang="fr-FR" sz="900" spc="-1" strike="noStrike">
                <a:solidFill>
                  <a:srgbClr val="000000"/>
                </a:solidFill>
                <a:latin typeface="Arial"/>
                <a:ea typeface="DejaVu Sans"/>
              </a:rPr>
              <a:t>…</a:t>
            </a:r>
            <a:r>
              <a:rPr b="0" lang="fr-FR" sz="900" spc="-1" strike="noStrike">
                <a:solidFill>
                  <a:srgbClr val="000000"/>
                </a:solidFill>
                <a:latin typeface="Arial"/>
                <a:ea typeface="DejaVu Sans"/>
              </a:rPr>
              <a:t>..}</a:t>
            </a:r>
            <a:endParaRPr b="0" lang="fr-FR" sz="900" spc="-1" strike="noStrike">
              <a:latin typeface="Arial"/>
            </a:endParaRPr>
          </a:p>
        </p:txBody>
      </p:sp>
      <p:pic>
        <p:nvPicPr>
          <p:cNvPr id="107" name="" descr=""/>
          <p:cNvPicPr/>
          <p:nvPr/>
        </p:nvPicPr>
        <p:blipFill>
          <a:blip r:embed="rId2"/>
          <a:stretch/>
        </p:blipFill>
        <p:spPr>
          <a:xfrm>
            <a:off x="8016840" y="1257480"/>
            <a:ext cx="2013480" cy="19234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807840" y="632520"/>
            <a:ext cx="8973000" cy="1140480"/>
          </a:xfrm>
          <a:prstGeom prst="rect">
            <a:avLst/>
          </a:prstGeom>
          <a:noFill/>
          <a:ln w="0">
            <a:noFill/>
          </a:ln>
        </p:spPr>
        <p:txBody>
          <a:bodyPr lIns="0" rIns="0" tIns="0" bIns="0" anchor="ctr">
            <a:noAutofit/>
          </a:bodyPr>
          <a:p>
            <a:pPr algn="ctr">
              <a:lnSpc>
                <a:spcPct val="100000"/>
              </a:lnSpc>
              <a:buNone/>
            </a:pPr>
            <a:r>
              <a:rPr b="0" lang="fr-FR" sz="3200" spc="-1" strike="noStrike">
                <a:latin typeface="Arial"/>
              </a:rPr>
              <a:t>Autres formats d’exportation</a:t>
            </a:r>
            <a:endParaRPr b="0" lang="fr-FR" sz="3200" spc="-1" strike="noStrike">
              <a:latin typeface="Arial"/>
            </a:endParaRPr>
          </a:p>
        </p:txBody>
      </p:sp>
      <p:sp>
        <p:nvSpPr>
          <p:cNvPr id="109" name="PlaceHolder 2"/>
          <p:cNvSpPr>
            <a:spLocks noGrp="1"/>
          </p:cNvSpPr>
          <p:nvPr>
            <p:ph/>
          </p:nvPr>
        </p:nvSpPr>
        <p:spPr>
          <a:xfrm>
            <a:off x="858240" y="1960200"/>
            <a:ext cx="8973000" cy="3965400"/>
          </a:xfrm>
          <a:prstGeom prst="rect">
            <a:avLst/>
          </a:prstGeom>
          <a:noFill/>
          <a:ln w="0">
            <a:noFill/>
          </a:ln>
        </p:spPr>
        <p:txBody>
          <a:bodyPr lIns="0" rIns="0" tIns="0" bIns="0" anchor="t">
            <a:normAutofit fontScale="81000"/>
          </a:bodyPr>
          <a:p>
            <a:pPr algn="just">
              <a:lnSpc>
                <a:spcPct val="100000"/>
              </a:lnSpc>
              <a:buNone/>
            </a:pPr>
            <a:r>
              <a:rPr b="1" lang="fr-FR" sz="2200" spc="-1" strike="noStrike">
                <a:latin typeface="Arial"/>
              </a:rPr>
              <a:t>Feuilles de calcul (CSV) :</a:t>
            </a:r>
            <a:r>
              <a:rPr b="0" lang="fr-FR" sz="2200" spc="-1" strike="noStrike">
                <a:latin typeface="Arial"/>
              </a:rPr>
              <a:t> pour exporter les coordonnées de tous les points de tracé dans un tableur.</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3D (PLY, OBJ,STL…) :</a:t>
            </a:r>
            <a:r>
              <a:rPr b="0" lang="fr-FR" sz="2200" spc="-1" strike="noStrike">
                <a:latin typeface="Arial"/>
              </a:rPr>
              <a:t> pour générer des fichiers lisibles par tous les les éditeurs 3D (MeshLab, Blender, FreeCad, 3D builder...etc), et imprimables directement par toutes les imprimantes 3D</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Ephémérides : </a:t>
            </a:r>
            <a:r>
              <a:rPr b="0" lang="fr-FR" sz="2200" spc="-1" strike="noStrike">
                <a:latin typeface="Arial"/>
              </a:rPr>
              <a:t>exportation d’un fichier CSV contenant les éphémérides de l’année (déclinaison du soleil, équation du temps, jour julien, solstices et équinoxes…)</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Scalable Vector Graphic (SVG) : </a:t>
            </a:r>
            <a:r>
              <a:rPr b="0" lang="fr-FR" sz="2200" spc="-1" strike="noStrike">
                <a:latin typeface="Arial"/>
              </a:rPr>
              <a:t>exportation des tracés sous forme vectorielle, lisibles par tous les logiciels de dessin vectoriel (Inscape, Adobe Illustrator... )</a:t>
            </a:r>
            <a:endParaRPr b="0" lang="fr-FR" sz="2200" spc="-1" strike="noStrike">
              <a:latin typeface="Arial"/>
            </a:endParaRPr>
          </a:p>
          <a:p>
            <a:pPr>
              <a:lnSpc>
                <a:spcPct val="100000"/>
              </a:lnSpc>
              <a:buNone/>
            </a:pPr>
            <a:endParaRPr b="0" lang="fr-FR" sz="1200" spc="-1" strike="noStrike">
              <a:latin typeface="Arial"/>
            </a:endParaRPr>
          </a:p>
          <a:p>
            <a:pPr marL="216000" indent="-216000">
              <a:lnSpc>
                <a:spcPct val="100000"/>
              </a:lnSpc>
              <a:buClr>
                <a:srgbClr val="000000"/>
              </a:buClr>
              <a:buSzPct val="45000"/>
              <a:buFont typeface="Wingdings" charset="2"/>
              <a:buChar char=""/>
            </a:pPr>
            <a:r>
              <a:rPr b="1" i="1" lang="fr-FR" sz="2200" spc="-1" strike="noStrike">
                <a:latin typeface="Arial"/>
              </a:rPr>
              <a:t>Remarque</a:t>
            </a:r>
            <a:r>
              <a:rPr b="0" i="1" lang="fr-FR" sz="2200" spc="-1" strike="noStrike">
                <a:latin typeface="Arial"/>
              </a:rPr>
              <a:t> : tous les navigateurs gèrent directement les impressions 2D, la génération des fichiers PDF  et la lecture des fichier SVG.</a:t>
            </a:r>
            <a:endParaRPr b="0" lang="fr-FR"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858600" y="632880"/>
            <a:ext cx="8973000" cy="114012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Fonctionalités gnomoniques</a:t>
            </a:r>
            <a:endParaRPr b="0" lang="fr-FR" sz="4200" spc="-1" strike="noStrike">
              <a:latin typeface="Arial"/>
            </a:endParaRPr>
          </a:p>
        </p:txBody>
      </p:sp>
      <p:sp>
        <p:nvSpPr>
          <p:cNvPr id="111" name="PlaceHolder 2"/>
          <p:cNvSpPr>
            <a:spLocks noGrp="1"/>
          </p:cNvSpPr>
          <p:nvPr>
            <p:ph/>
          </p:nvPr>
        </p:nvSpPr>
        <p:spPr>
          <a:xfrm>
            <a:off x="822960" y="2038680"/>
            <a:ext cx="8973000" cy="4616640"/>
          </a:xfrm>
          <a:prstGeom prst="rect">
            <a:avLst/>
          </a:prstGeom>
          <a:noFill/>
          <a:ln w="0">
            <a:noFill/>
          </a:ln>
        </p:spPr>
        <p:txBody>
          <a:bodyPr lIns="0" rIns="0" tIns="0" bIns="0" anchor="t">
            <a:normAutofit fontScale="77000"/>
          </a:bodyPr>
          <a:p>
            <a:pPr marL="432000" indent="-324000">
              <a:lnSpc>
                <a:spcPct val="100000"/>
              </a:lnSpc>
              <a:spcBef>
                <a:spcPts val="1704"/>
              </a:spcBef>
              <a:buClr>
                <a:srgbClr val="000000"/>
              </a:buClr>
              <a:buFont typeface="Symbol"/>
              <a:buChar char=""/>
            </a:pPr>
            <a:r>
              <a:rPr b="0" lang="fr-FR" sz="1800" spc="-1" strike="noStrike">
                <a:latin typeface="Arial"/>
                <a:ea typeface="Microsoft YaHei"/>
              </a:rPr>
              <a:t>Cadrans plans classiques à gnomon ou style polaire (algorithmes de J.Meeus et Fer j. De Vries, ex membres de la SAF ) </a:t>
            </a:r>
            <a:endParaRPr b="0" lang="fr-FR" sz="1800" spc="-1" strike="noStrike">
              <a:latin typeface="Arial"/>
            </a:endParaRPr>
          </a:p>
          <a:p>
            <a:pPr marL="432000" indent="-324000">
              <a:lnSpc>
                <a:spcPct val="100000"/>
              </a:lnSpc>
              <a:spcBef>
                <a:spcPts val="1704"/>
              </a:spcBef>
              <a:buClr>
                <a:srgbClr val="000000"/>
              </a:buClr>
              <a:buFont typeface="Symbol"/>
              <a:buChar char=""/>
            </a:pPr>
            <a:r>
              <a:rPr b="0" lang="fr-FR" sz="1800" spc="-1" strike="noStrike">
                <a:latin typeface="Arial"/>
                <a:ea typeface="Microsoft YaHei"/>
              </a:rPr>
              <a:t>Cadrans bifilaires verticaux et généralisés (algorithmes de D.Collin, président de la CCS)</a:t>
            </a:r>
            <a:endParaRPr b="0" lang="fr-FR" sz="1800" spc="-1" strike="noStrike">
              <a:latin typeface="Arial"/>
            </a:endParaRPr>
          </a:p>
          <a:p>
            <a:pPr>
              <a:lnSpc>
                <a:spcPct val="100000"/>
              </a:lnSpc>
              <a:spcBef>
                <a:spcPts val="1704"/>
              </a:spcBef>
              <a:buNone/>
            </a:pPr>
            <a:r>
              <a:rPr b="0" lang="fr-FR" sz="1800" spc="-1" strike="noStrike">
                <a:latin typeface="Arial"/>
                <a:ea typeface="Microsoft YaHei"/>
              </a:rPr>
              <a:t>Heures solaires et heures légales (en tenant compte de la longitude et du fuseau horaire)</a:t>
            </a:r>
            <a:endParaRPr b="0" lang="fr-FR" sz="1800" spc="-1" strike="noStrike">
              <a:latin typeface="Arial"/>
            </a:endParaRPr>
          </a:p>
          <a:p>
            <a:pPr>
              <a:lnSpc>
                <a:spcPct val="100000"/>
              </a:lnSpc>
              <a:buNone/>
            </a:pPr>
            <a:r>
              <a:rPr b="0" lang="fr-FR" sz="1800" spc="-1" strike="noStrike">
                <a:latin typeface="Arial"/>
                <a:ea typeface="Microsoft YaHei"/>
              </a:rPr>
              <a:t>Heures avec correction de l'équation du temps (courbes en huit)</a:t>
            </a:r>
            <a:endParaRPr b="0" lang="fr-FR" sz="1800" spc="-1" strike="noStrike">
              <a:latin typeface="Arial"/>
            </a:endParaRPr>
          </a:p>
          <a:p>
            <a:pPr>
              <a:lnSpc>
                <a:spcPct val="100000"/>
              </a:lnSpc>
              <a:buNone/>
            </a:pPr>
            <a:r>
              <a:rPr b="0" lang="fr-FR" sz="1800" spc="-1" strike="noStrike">
                <a:latin typeface="Arial"/>
                <a:ea typeface="Microsoft YaHei"/>
              </a:rPr>
              <a:t>Heures antiques</a:t>
            </a:r>
            <a:endParaRPr b="0" lang="fr-FR" sz="1800" spc="-1" strike="noStrike">
              <a:latin typeface="Arial"/>
            </a:endParaRPr>
          </a:p>
          <a:p>
            <a:pPr>
              <a:lnSpc>
                <a:spcPct val="100000"/>
              </a:lnSpc>
              <a:buNone/>
            </a:pPr>
            <a:r>
              <a:rPr b="0" lang="fr-FR" sz="1800" spc="-1" strike="noStrike">
                <a:latin typeface="Arial"/>
                <a:ea typeface="Microsoft YaHei"/>
              </a:rPr>
              <a:t>Heures italiques</a:t>
            </a:r>
            <a:endParaRPr b="0" lang="fr-FR" sz="1800" spc="-1" strike="noStrike">
              <a:latin typeface="Arial"/>
            </a:endParaRPr>
          </a:p>
          <a:p>
            <a:pPr>
              <a:lnSpc>
                <a:spcPct val="100000"/>
              </a:lnSpc>
              <a:buNone/>
            </a:pPr>
            <a:r>
              <a:rPr b="0" lang="fr-FR" sz="1800" spc="-1" strike="noStrike">
                <a:latin typeface="Arial"/>
                <a:ea typeface="Microsoft YaHei"/>
              </a:rPr>
              <a:t>Heures babyloniques </a:t>
            </a:r>
            <a:endParaRPr b="0" lang="fr-FR" sz="1800" spc="-1" strike="noStrike">
              <a:latin typeface="Arial"/>
            </a:endParaRPr>
          </a:p>
          <a:p>
            <a:pPr>
              <a:lnSpc>
                <a:spcPct val="100000"/>
              </a:lnSpc>
              <a:buNone/>
            </a:pPr>
            <a:r>
              <a:rPr b="0" lang="fr-FR" sz="1800" spc="-1" strike="noStrike">
                <a:latin typeface="Arial"/>
                <a:ea typeface="Microsoft YaHei"/>
              </a:rPr>
              <a:t>Heures sidérales</a:t>
            </a:r>
            <a:endParaRPr b="0" lang="fr-FR" sz="1800" spc="-1" strike="noStrike">
              <a:latin typeface="Arial"/>
            </a:endParaRPr>
          </a:p>
          <a:p>
            <a:pPr>
              <a:lnSpc>
                <a:spcPct val="100000"/>
              </a:lnSpc>
              <a:buNone/>
            </a:pPr>
            <a:r>
              <a:rPr b="0" lang="fr-FR" sz="1800" spc="-1" strike="noStrike">
                <a:latin typeface="Arial"/>
                <a:ea typeface="Microsoft YaHei"/>
              </a:rPr>
              <a:t>Arcs diurnes</a:t>
            </a:r>
            <a:endParaRPr b="0" lang="fr-FR" sz="1800" spc="-1" strike="noStrike">
              <a:latin typeface="Arial"/>
            </a:endParaRPr>
          </a:p>
          <a:p>
            <a:pPr>
              <a:lnSpc>
                <a:spcPct val="100000"/>
              </a:lnSpc>
              <a:buNone/>
            </a:pPr>
            <a:endParaRPr b="0" lang="fr-FR" sz="1800" spc="-1" strike="noStrike">
              <a:latin typeface="Arial"/>
            </a:endParaRPr>
          </a:p>
          <a:p>
            <a:pPr>
              <a:lnSpc>
                <a:spcPct val="100000"/>
              </a:lnSpc>
              <a:buNone/>
            </a:pPr>
            <a:r>
              <a:rPr b="0" lang="fr-FR" sz="1800" spc="-1" strike="noStrike">
                <a:latin typeface="Arial"/>
                <a:ea typeface="Microsoft YaHei"/>
              </a:rPr>
              <a:t>Pour tous les cadrans : </a:t>
            </a:r>
            <a:endParaRPr b="0" lang="fr-FR" sz="1800" spc="-1" strike="noStrike">
              <a:latin typeface="Arial"/>
            </a:endParaRPr>
          </a:p>
          <a:p>
            <a:pPr>
              <a:lnSpc>
                <a:spcPct val="100000"/>
              </a:lnSpc>
              <a:buNone/>
            </a:pPr>
            <a:endParaRPr b="0" lang="fr-FR" sz="1400" spc="-1" strike="noStrike">
              <a:latin typeface="Arial"/>
            </a:endParaRPr>
          </a:p>
          <a:p>
            <a:pPr marL="540000">
              <a:lnSpc>
                <a:spcPct val="100000"/>
              </a:lnSpc>
              <a:buNone/>
            </a:pPr>
            <a:r>
              <a:rPr b="0" lang="fr-FR" sz="1800" spc="-1" strike="noStrike">
                <a:latin typeface="Arial"/>
                <a:ea typeface="Microsoft YaHei"/>
              </a:rPr>
              <a:t>Géolocalisation à partir de l'adresse (avec Open Street Map)</a:t>
            </a:r>
            <a:endParaRPr b="0" lang="fr-FR" sz="1800" spc="-1" strike="noStrike">
              <a:latin typeface="Arial"/>
            </a:endParaRPr>
          </a:p>
          <a:p>
            <a:pPr marL="540000">
              <a:lnSpc>
                <a:spcPct val="100000"/>
              </a:lnSpc>
              <a:buNone/>
            </a:pPr>
            <a:r>
              <a:rPr b="0" lang="fr-FR" sz="1800" spc="-1" strike="noStrike">
                <a:latin typeface="Arial"/>
                <a:ea typeface="Microsoft YaHei"/>
              </a:rPr>
              <a:t>Représentation de la position du cadran sur la sphère terrestre.</a:t>
            </a:r>
            <a:endParaRPr b="0" lang="fr-FR" sz="1800" spc="-1" strike="noStrike">
              <a:latin typeface="Arial"/>
            </a:endParaRPr>
          </a:p>
          <a:p>
            <a:pPr marL="540000">
              <a:lnSpc>
                <a:spcPct val="100000"/>
              </a:lnSpc>
              <a:buNone/>
            </a:pPr>
            <a:r>
              <a:rPr b="0" lang="fr-FR" sz="1800" spc="-1" strike="noStrike">
                <a:latin typeface="Arial"/>
                <a:ea typeface="Microsoft YaHei"/>
              </a:rPr>
              <a:t>Vue 3D du cadran, du soleil, de la terre, et le l'axe de rotation terrestre</a:t>
            </a:r>
            <a:endParaRPr b="0" lang="fr-FR" sz="1800" spc="-1" strike="noStrike">
              <a:latin typeface="Arial"/>
            </a:endParaRPr>
          </a:p>
          <a:p>
            <a:pPr marL="540000">
              <a:lnSpc>
                <a:spcPct val="100000"/>
              </a:lnSpc>
              <a:buNone/>
            </a:pPr>
            <a:r>
              <a:rPr b="0" lang="fr-FR" sz="1800" spc="-1" strike="noStrike">
                <a:latin typeface="Arial"/>
                <a:ea typeface="Microsoft YaHei"/>
              </a:rPr>
              <a:t>Ombres du style, ou des fils, réalisé par les techniques de lancer de rayon  (ray tracing ) </a:t>
            </a:r>
            <a:endParaRPr b="0" lang="fr-FR" sz="1800" spc="-1" strike="noStrike">
              <a:latin typeface="Arial"/>
            </a:endParaRPr>
          </a:p>
          <a:p>
            <a:pPr marL="540000">
              <a:lnSpc>
                <a:spcPct val="100000"/>
              </a:lnSpc>
              <a:buNone/>
            </a:pPr>
            <a:r>
              <a:rPr b="0" lang="fr-FR" sz="1800" spc="-1" strike="noStrike">
                <a:latin typeface="Arial"/>
                <a:ea typeface="Microsoft YaHei"/>
              </a:rPr>
              <a:t>Animations en 3D (arcs diurnes et courbes en 8)</a:t>
            </a:r>
            <a:endParaRPr b="0" lang="fr-FR" sz="1800" spc="-1" strike="noStrike">
              <a:latin typeface="Arial"/>
            </a:endParaRPr>
          </a:p>
          <a:p>
            <a:pPr marL="540000">
              <a:lnSpc>
                <a:spcPct val="100000"/>
              </a:lnSpc>
              <a:buNone/>
            </a:pPr>
            <a:r>
              <a:rPr b="0" lang="fr-FR" sz="1800" spc="-1" strike="noStrike">
                <a:latin typeface="Arial"/>
                <a:ea typeface="Microsoft YaHei"/>
              </a:rPr>
              <a:t>Simulation du mouvement apparent du soleil dans un système 3D centré sur le cadran </a:t>
            </a:r>
            <a:endParaRPr b="0" lang="fr-FR" sz="1800" spc="-1" strike="noStrike">
              <a:latin typeface="Arial"/>
            </a:endParaRPr>
          </a:p>
          <a:p>
            <a:pPr marL="432000" indent="-324000">
              <a:lnSpc>
                <a:spcPct val="100000"/>
              </a:lnSpc>
              <a:spcBef>
                <a:spcPts val="1414"/>
              </a:spcBef>
              <a:buClr>
                <a:srgbClr val="000000"/>
              </a:buClr>
              <a:buSzPct val="45000"/>
              <a:buFont typeface="Wingdings" charset="2"/>
              <a:buChar char=""/>
            </a:pPr>
            <a:r>
              <a:rPr b="0" i="1" lang="fr-FR" sz="1600" spc="-1" strike="noStrike">
                <a:latin typeface="Arial"/>
                <a:ea typeface="Microsoft YaHei"/>
              </a:rPr>
              <a:t>Ouvrage de référence :  « La gnomonique » de D.Savoie (ex Président de la CCS)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215</TotalTime>
  <Application>LibreOffice/7.3.6.2$Windows_X86_64 LibreOffice_project/c28ca90fd6e1a19e189fc16c05f8f8924961e12e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2022-10-28T12:08:01Z</dcterms:created>
  <dc:creator/>
  <dc:description/>
  <dc:language>fr-FR</dc:language>
  <cp:lastModifiedBy/>
  <dcterms:modified xsi:type="dcterms:W3CDTF">2022-11-03T11:36:07Z</dcterms:modified>
  <cp:revision>41</cp:revision>
  <dc:subject/>
  <dc:title/>
</cp:coreProperties>
</file>

<file path=docProps/custom.xml><?xml version="1.0" encoding="utf-8"?>
<Properties xmlns="http://schemas.openxmlformats.org/officeDocument/2006/custom-properties" xmlns:vt="http://schemas.openxmlformats.org/officeDocument/2006/docPropsVTypes"/>
</file>